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gif" ContentType="image/gif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 showGuides="1">
      <p:cViewPr varScale="1">
        <p:scale>
          <a:sx n="98" d="100"/>
          <a:sy n="98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8D87AD-E429-D94A-8FD3-C426F776951D}" type="datetimeFigureOut">
              <a:rPr lang="en-US" smtClean="0"/>
              <a:t>8/24/11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F17701-A343-FD4C-B5F8-B95C0A5695F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1D72EB-0474-A249-B507-3A45A0706BF1}" type="slidenum">
              <a:rPr lang="en-US"/>
              <a:pPr/>
              <a:t>1</a:t>
            </a:fld>
            <a:endParaRPr lang="en-US"/>
          </a:p>
        </p:txBody>
      </p:sp>
      <p:sp>
        <p:nvSpPr>
          <p:cNvPr id="42803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8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4AE9-AB5F-3842-89B2-9E3BA55FCD5A}" type="datetimeFigureOut">
              <a:rPr lang="en-US" smtClean="0"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FDC4-1D66-914C-B5BF-542B928100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4AE9-AB5F-3842-89B2-9E3BA55FCD5A}" type="datetimeFigureOut">
              <a:rPr lang="en-US" smtClean="0"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FDC4-1D66-914C-B5BF-542B928100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4AE9-AB5F-3842-89B2-9E3BA55FCD5A}" type="datetimeFigureOut">
              <a:rPr lang="en-US" smtClean="0"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FDC4-1D66-914C-B5BF-542B928100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4AE9-AB5F-3842-89B2-9E3BA55FCD5A}" type="datetimeFigureOut">
              <a:rPr lang="en-US" smtClean="0"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FDC4-1D66-914C-B5BF-542B928100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4AE9-AB5F-3842-89B2-9E3BA55FCD5A}" type="datetimeFigureOut">
              <a:rPr lang="en-US" smtClean="0"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FDC4-1D66-914C-B5BF-542B928100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4AE9-AB5F-3842-89B2-9E3BA55FCD5A}" type="datetimeFigureOut">
              <a:rPr lang="en-US" smtClean="0"/>
              <a:t>8/24/11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FDC4-1D66-914C-B5BF-542B928100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4AE9-AB5F-3842-89B2-9E3BA55FCD5A}" type="datetimeFigureOut">
              <a:rPr lang="en-US" smtClean="0"/>
              <a:t>8/24/11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FDC4-1D66-914C-B5BF-542B928100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4AE9-AB5F-3842-89B2-9E3BA55FCD5A}" type="datetimeFigureOut">
              <a:rPr lang="en-US" smtClean="0"/>
              <a:t>8/24/11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FDC4-1D66-914C-B5BF-542B928100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4AE9-AB5F-3842-89B2-9E3BA55FCD5A}" type="datetimeFigureOut">
              <a:rPr lang="en-US" smtClean="0"/>
              <a:t>8/24/11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FDC4-1D66-914C-B5BF-542B928100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4AE9-AB5F-3842-89B2-9E3BA55FCD5A}" type="datetimeFigureOut">
              <a:rPr lang="en-US" smtClean="0"/>
              <a:t>8/24/11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FDC4-1D66-914C-B5BF-542B928100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4AE9-AB5F-3842-89B2-9E3BA55FCD5A}" type="datetimeFigureOut">
              <a:rPr lang="en-US" smtClean="0"/>
              <a:t>8/24/11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FDC4-1D66-914C-B5BF-542B928100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04AE9-AB5F-3842-89B2-9E3BA55FCD5A}" type="datetimeFigureOut">
              <a:rPr lang="en-US" smtClean="0"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DFDC4-1D66-914C-B5BF-542B928100E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gif"/><Relationship Id="rId5" Type="http://schemas.openxmlformats.org/officeDocument/2006/relationships/image" Target="../media/image3.jpeg"/><Relationship Id="rId6" Type="http://schemas.openxmlformats.org/officeDocument/2006/relationships/image" Target="../media/image4.gif"/><Relationship Id="rId7" Type="http://schemas.openxmlformats.org/officeDocument/2006/relationships/image" Target="../media/image5.png"/><Relationship Id="rId8" Type="http://schemas.openxmlformats.org/officeDocument/2006/relationships/image" Target="../media/image6.jpeg"/><Relationship Id="rId9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6" name="Picture 355" descr="sb10065002v-001.jpg"/>
          <p:cNvPicPr>
            <a:picLocks noChangeAspect="1"/>
          </p:cNvPicPr>
          <p:nvPr/>
        </p:nvPicPr>
        <p:blipFill>
          <a:blip r:embed="rId3"/>
          <a:srcRect l="14038" t="29507" r="13470" b="5521"/>
          <a:stretch>
            <a:fillRect/>
          </a:stretch>
        </p:blipFill>
        <p:spPr>
          <a:xfrm>
            <a:off x="2362200" y="2751666"/>
            <a:ext cx="1588149" cy="1896534"/>
          </a:xfrm>
          <a:prstGeom prst="rect">
            <a:avLst/>
          </a:prstGeom>
        </p:spPr>
      </p:pic>
      <p:pic>
        <p:nvPicPr>
          <p:cNvPr id="374" name="Picture 373" descr="HeArabidopsis.gif"/>
          <p:cNvPicPr>
            <a:picLocks noChangeAspect="1"/>
          </p:cNvPicPr>
          <p:nvPr/>
        </p:nvPicPr>
        <p:blipFill>
          <a:blip r:embed="rId4">
            <a:alphaModFix amt="73000"/>
          </a:blip>
          <a:srcRect b="4058"/>
          <a:stretch>
            <a:fillRect/>
          </a:stretch>
        </p:blipFill>
        <p:spPr>
          <a:xfrm>
            <a:off x="7188200" y="930275"/>
            <a:ext cx="1955800" cy="1876425"/>
          </a:xfrm>
          <a:prstGeom prst="rect">
            <a:avLst/>
          </a:prstGeom>
        </p:spPr>
      </p:pic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209800" y="3511549"/>
            <a:ext cx="865188" cy="831851"/>
            <a:chOff x="2608" y="1911"/>
            <a:chExt cx="545" cy="524"/>
          </a:xfrm>
        </p:grpSpPr>
        <p:sp>
          <p:nvSpPr>
            <p:cNvPr id="427011" name="AutoShape 3"/>
            <p:cNvSpPr>
              <a:spLocks noChangeAspect="1" noChangeArrowheads="1" noTextEdit="1"/>
            </p:cNvSpPr>
            <p:nvPr/>
          </p:nvSpPr>
          <p:spPr bwMode="auto">
            <a:xfrm>
              <a:off x="2608" y="1911"/>
              <a:ext cx="545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427012" name="Rectangle 4"/>
            <p:cNvSpPr>
              <a:spLocks noChangeArrowheads="1"/>
            </p:cNvSpPr>
            <p:nvPr/>
          </p:nvSpPr>
          <p:spPr bwMode="auto">
            <a:xfrm>
              <a:off x="2746" y="2128"/>
              <a:ext cx="4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000" dirty="0">
                  <a:solidFill>
                    <a:srgbClr val="FFFFFF"/>
                  </a:solidFill>
                  <a:ea typeface="Arial" charset="0"/>
                  <a:cs typeface="Arial" charset="0"/>
                </a:rPr>
                <a:t>C</a:t>
              </a:r>
              <a:endParaRPr lang="en-US" sz="1800" dirty="0">
                <a:solidFill>
                  <a:srgbClr val="FFFF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427013" name="Rectangle 5"/>
            <p:cNvSpPr>
              <a:spLocks noChangeArrowheads="1"/>
            </p:cNvSpPr>
            <p:nvPr/>
          </p:nvSpPr>
          <p:spPr bwMode="auto">
            <a:xfrm>
              <a:off x="2962" y="2128"/>
              <a:ext cx="4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000" dirty="0">
                  <a:solidFill>
                    <a:srgbClr val="FFFFFF"/>
                  </a:solidFill>
                  <a:ea typeface="Arial" charset="0"/>
                  <a:cs typeface="Arial" charset="0"/>
                </a:rPr>
                <a:t>C</a:t>
              </a:r>
              <a:endParaRPr lang="en-US" sz="1800" dirty="0">
                <a:solidFill>
                  <a:srgbClr val="FFFF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427014" name="Line 6"/>
            <p:cNvSpPr>
              <a:spLocks noChangeShapeType="1"/>
            </p:cNvSpPr>
            <p:nvPr/>
          </p:nvSpPr>
          <p:spPr bwMode="auto">
            <a:xfrm>
              <a:off x="2817" y="2161"/>
              <a:ext cx="135" cy="1"/>
            </a:xfrm>
            <a:prstGeom prst="line">
              <a:avLst/>
            </a:prstGeom>
            <a:noFill/>
            <a:ln w="12700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427015" name="Line 7"/>
            <p:cNvSpPr>
              <a:spLocks noChangeShapeType="1"/>
            </p:cNvSpPr>
            <p:nvPr/>
          </p:nvSpPr>
          <p:spPr bwMode="auto">
            <a:xfrm>
              <a:off x="2817" y="2187"/>
              <a:ext cx="135" cy="1"/>
            </a:xfrm>
            <a:prstGeom prst="line">
              <a:avLst/>
            </a:prstGeom>
            <a:noFill/>
            <a:ln w="12700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427016" name="Rectangle 8"/>
            <p:cNvSpPr>
              <a:spLocks noChangeArrowheads="1"/>
            </p:cNvSpPr>
            <p:nvPr/>
          </p:nvSpPr>
          <p:spPr bwMode="auto">
            <a:xfrm>
              <a:off x="2626" y="2338"/>
              <a:ext cx="50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000" dirty="0">
                  <a:solidFill>
                    <a:srgbClr val="FFFFFF"/>
                  </a:solidFill>
                  <a:ea typeface="Arial" charset="0"/>
                  <a:cs typeface="Arial" charset="0"/>
                </a:rPr>
                <a:t>H</a:t>
              </a:r>
              <a:endParaRPr lang="en-US" sz="1800" dirty="0">
                <a:solidFill>
                  <a:srgbClr val="FFFF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427017" name="Line 9"/>
            <p:cNvSpPr>
              <a:spLocks noChangeShapeType="1"/>
            </p:cNvSpPr>
            <p:nvPr/>
          </p:nvSpPr>
          <p:spPr bwMode="auto">
            <a:xfrm flipH="1">
              <a:off x="2678" y="2204"/>
              <a:ext cx="71" cy="122"/>
            </a:xfrm>
            <a:prstGeom prst="line">
              <a:avLst/>
            </a:prstGeom>
            <a:noFill/>
            <a:ln w="12700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427018" name="Rectangle 10"/>
            <p:cNvSpPr>
              <a:spLocks noChangeArrowheads="1"/>
            </p:cNvSpPr>
            <p:nvPr/>
          </p:nvSpPr>
          <p:spPr bwMode="auto">
            <a:xfrm>
              <a:off x="2626" y="1918"/>
              <a:ext cx="50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000" dirty="0">
                  <a:solidFill>
                    <a:srgbClr val="FFFFFF"/>
                  </a:solidFill>
                  <a:ea typeface="Arial" charset="0"/>
                  <a:cs typeface="Arial" charset="0"/>
                </a:rPr>
                <a:t>H</a:t>
              </a:r>
              <a:endParaRPr lang="en-US" sz="1800" dirty="0">
                <a:solidFill>
                  <a:srgbClr val="FFFF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427019" name="Line 11"/>
            <p:cNvSpPr>
              <a:spLocks noChangeShapeType="1"/>
            </p:cNvSpPr>
            <p:nvPr/>
          </p:nvSpPr>
          <p:spPr bwMode="auto">
            <a:xfrm flipH="1" flipV="1">
              <a:off x="2681" y="2002"/>
              <a:ext cx="71" cy="122"/>
            </a:xfrm>
            <a:prstGeom prst="line">
              <a:avLst/>
            </a:prstGeom>
            <a:noFill/>
            <a:ln w="12700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427020" name="Rectangle 12"/>
            <p:cNvSpPr>
              <a:spLocks noChangeArrowheads="1"/>
            </p:cNvSpPr>
            <p:nvPr/>
          </p:nvSpPr>
          <p:spPr bwMode="auto">
            <a:xfrm>
              <a:off x="3082" y="2338"/>
              <a:ext cx="50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000" dirty="0">
                  <a:solidFill>
                    <a:srgbClr val="FFFFFF"/>
                  </a:solidFill>
                  <a:ea typeface="Arial" charset="0"/>
                  <a:cs typeface="Arial" charset="0"/>
                </a:rPr>
                <a:t>H</a:t>
              </a:r>
              <a:endParaRPr lang="en-US" sz="1800" dirty="0">
                <a:solidFill>
                  <a:srgbClr val="FFFF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427021" name="Line 13"/>
            <p:cNvSpPr>
              <a:spLocks noChangeShapeType="1"/>
            </p:cNvSpPr>
            <p:nvPr/>
          </p:nvSpPr>
          <p:spPr bwMode="auto">
            <a:xfrm>
              <a:off x="3019" y="2204"/>
              <a:ext cx="71" cy="123"/>
            </a:xfrm>
            <a:prstGeom prst="line">
              <a:avLst/>
            </a:prstGeom>
            <a:noFill/>
            <a:ln w="12700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427022" name="Rectangle 14"/>
            <p:cNvSpPr>
              <a:spLocks noChangeArrowheads="1"/>
            </p:cNvSpPr>
            <p:nvPr/>
          </p:nvSpPr>
          <p:spPr bwMode="auto">
            <a:xfrm>
              <a:off x="3082" y="1918"/>
              <a:ext cx="50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000" dirty="0">
                  <a:solidFill>
                    <a:srgbClr val="FFFFFF"/>
                  </a:solidFill>
                  <a:ea typeface="Arial" charset="0"/>
                  <a:cs typeface="Arial" charset="0"/>
                </a:rPr>
                <a:t>H</a:t>
              </a:r>
              <a:endParaRPr lang="en-US" sz="1800" dirty="0">
                <a:solidFill>
                  <a:srgbClr val="FFFF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427023" name="Line 15"/>
            <p:cNvSpPr>
              <a:spLocks noChangeShapeType="1"/>
            </p:cNvSpPr>
            <p:nvPr/>
          </p:nvSpPr>
          <p:spPr bwMode="auto">
            <a:xfrm flipV="1">
              <a:off x="3016" y="2000"/>
              <a:ext cx="71" cy="123"/>
            </a:xfrm>
            <a:prstGeom prst="line">
              <a:avLst/>
            </a:prstGeom>
            <a:noFill/>
            <a:ln w="12700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FFFFFF"/>
                </a:solidFill>
              </a:endParaRPr>
            </a:p>
          </p:txBody>
        </p:sp>
      </p:grpSp>
      <p:sp>
        <p:nvSpPr>
          <p:cNvPr id="427057" name="Text Box 49"/>
          <p:cNvSpPr txBox="1">
            <a:spLocks noChangeArrowheads="1"/>
          </p:cNvSpPr>
          <p:nvPr/>
        </p:nvSpPr>
        <p:spPr bwMode="auto">
          <a:xfrm>
            <a:off x="2057400" y="4325939"/>
            <a:ext cx="1447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800" dirty="0">
                <a:solidFill>
                  <a:srgbClr val="FFFFFF"/>
                </a:solidFill>
                <a:ea typeface="Arial" charset="0"/>
                <a:cs typeface="Arial" charset="0"/>
              </a:rPr>
              <a:t>ethylene</a:t>
            </a:r>
          </a:p>
        </p:txBody>
      </p:sp>
      <p:sp>
        <p:nvSpPr>
          <p:cNvPr id="427135" name="Text Box 127"/>
          <p:cNvSpPr txBox="1">
            <a:spLocks noChangeArrowheads="1"/>
          </p:cNvSpPr>
          <p:nvPr/>
        </p:nvSpPr>
        <p:spPr bwMode="auto">
          <a:xfrm>
            <a:off x="7417995" y="4565652"/>
            <a:ext cx="730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800" dirty="0">
                <a:solidFill>
                  <a:srgbClr val="FFFFFF"/>
                </a:solidFill>
                <a:ea typeface="Arial" charset="0"/>
                <a:cs typeface="Arial" charset="0"/>
              </a:rPr>
              <a:t>auxin</a:t>
            </a:r>
          </a:p>
        </p:txBody>
      </p:sp>
      <p:grpSp>
        <p:nvGrpSpPr>
          <p:cNvPr id="3" name="Group 128"/>
          <p:cNvGrpSpPr>
            <a:grpSpLocks/>
          </p:cNvGrpSpPr>
          <p:nvPr/>
        </p:nvGrpSpPr>
        <p:grpSpPr bwMode="auto">
          <a:xfrm>
            <a:off x="7189395" y="3657604"/>
            <a:ext cx="1136650" cy="1025526"/>
            <a:chOff x="3840" y="1518"/>
            <a:chExt cx="716" cy="646"/>
          </a:xfrm>
        </p:grpSpPr>
        <p:sp>
          <p:nvSpPr>
            <p:cNvPr id="427137" name="Rectangle 129"/>
            <p:cNvSpPr>
              <a:spLocks noChangeAspect="1" noChangeArrowheads="1"/>
            </p:cNvSpPr>
            <p:nvPr/>
          </p:nvSpPr>
          <p:spPr bwMode="auto">
            <a:xfrm>
              <a:off x="4179" y="1985"/>
              <a:ext cx="52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000">
                  <a:solidFill>
                    <a:srgbClr val="FFFFFF"/>
                  </a:solidFill>
                  <a:ea typeface="Arial" charset="0"/>
                  <a:cs typeface="Arial" charset="0"/>
                </a:rPr>
                <a:t>N</a:t>
              </a:r>
              <a:endParaRPr lang="en-US" sz="1800">
                <a:solidFill>
                  <a:srgbClr val="FFFF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427138" name="Rectangle 130"/>
            <p:cNvSpPr>
              <a:spLocks noChangeAspect="1" noChangeArrowheads="1"/>
            </p:cNvSpPr>
            <p:nvPr/>
          </p:nvSpPr>
          <p:spPr bwMode="auto">
            <a:xfrm>
              <a:off x="4179" y="2067"/>
              <a:ext cx="50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000">
                  <a:solidFill>
                    <a:srgbClr val="FFFFFF"/>
                  </a:solidFill>
                  <a:ea typeface="Arial" charset="0"/>
                  <a:cs typeface="Arial" charset="0"/>
                </a:rPr>
                <a:t>H</a:t>
              </a:r>
              <a:endParaRPr lang="en-US" sz="1800">
                <a:solidFill>
                  <a:srgbClr val="FFFF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427139" name="Rectangle 131"/>
            <p:cNvSpPr>
              <a:spLocks noChangeAspect="1" noChangeArrowheads="1"/>
            </p:cNvSpPr>
            <p:nvPr/>
          </p:nvSpPr>
          <p:spPr bwMode="auto">
            <a:xfrm>
              <a:off x="4449" y="1518"/>
              <a:ext cx="5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000" dirty="0">
                  <a:solidFill>
                    <a:srgbClr val="FFFFFF"/>
                  </a:solidFill>
                  <a:ea typeface="Arial" charset="0"/>
                  <a:cs typeface="Arial" charset="0"/>
                </a:rPr>
                <a:t>O</a:t>
              </a:r>
              <a:endParaRPr lang="en-US" sz="1800" dirty="0">
                <a:solidFill>
                  <a:srgbClr val="FFFF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427140" name="Rectangle 132"/>
            <p:cNvSpPr>
              <a:spLocks noChangeAspect="1" noChangeArrowheads="1"/>
            </p:cNvSpPr>
            <p:nvPr/>
          </p:nvSpPr>
          <p:spPr bwMode="auto">
            <a:xfrm>
              <a:off x="4506" y="1518"/>
              <a:ext cx="50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000">
                  <a:solidFill>
                    <a:srgbClr val="FFFFFF"/>
                  </a:solidFill>
                  <a:ea typeface="Arial" charset="0"/>
                  <a:cs typeface="Arial" charset="0"/>
                </a:rPr>
                <a:t>H</a:t>
              </a:r>
              <a:endParaRPr lang="en-US" sz="1800">
                <a:solidFill>
                  <a:srgbClr val="FFFF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427141" name="Rectangle 133"/>
            <p:cNvSpPr>
              <a:spLocks noChangeAspect="1" noChangeArrowheads="1"/>
            </p:cNvSpPr>
            <p:nvPr/>
          </p:nvSpPr>
          <p:spPr bwMode="auto">
            <a:xfrm>
              <a:off x="4443" y="1768"/>
              <a:ext cx="5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000">
                  <a:solidFill>
                    <a:srgbClr val="FFFFFF"/>
                  </a:solidFill>
                  <a:ea typeface="Arial" charset="0"/>
                  <a:cs typeface="Arial" charset="0"/>
                </a:rPr>
                <a:t>O</a:t>
              </a:r>
              <a:endParaRPr lang="en-US" sz="1800">
                <a:solidFill>
                  <a:srgbClr val="FFFF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427142" name="Line 134"/>
            <p:cNvSpPr>
              <a:spLocks noChangeAspect="1" noChangeShapeType="1"/>
            </p:cNvSpPr>
            <p:nvPr/>
          </p:nvSpPr>
          <p:spPr bwMode="auto">
            <a:xfrm flipV="1">
              <a:off x="4066" y="1832"/>
              <a:ext cx="1" cy="133"/>
            </a:xfrm>
            <a:prstGeom prst="line">
              <a:avLst/>
            </a:prstGeom>
            <a:noFill/>
            <a:ln w="12700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43" name="Line 135"/>
            <p:cNvSpPr>
              <a:spLocks noChangeAspect="1" noChangeShapeType="1"/>
            </p:cNvSpPr>
            <p:nvPr/>
          </p:nvSpPr>
          <p:spPr bwMode="auto">
            <a:xfrm flipV="1">
              <a:off x="4051" y="1841"/>
              <a:ext cx="0" cy="114"/>
            </a:xfrm>
            <a:prstGeom prst="line">
              <a:avLst/>
            </a:prstGeom>
            <a:noFill/>
            <a:ln w="12700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44" name="Line 136"/>
            <p:cNvSpPr>
              <a:spLocks noChangeAspect="1" noChangeShapeType="1"/>
            </p:cNvSpPr>
            <p:nvPr/>
          </p:nvSpPr>
          <p:spPr bwMode="auto">
            <a:xfrm flipH="1">
              <a:off x="3951" y="1965"/>
              <a:ext cx="115" cy="62"/>
            </a:xfrm>
            <a:prstGeom prst="line">
              <a:avLst/>
            </a:prstGeom>
            <a:noFill/>
            <a:ln w="12700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45" name="Line 137"/>
            <p:cNvSpPr>
              <a:spLocks noChangeAspect="1" noChangeShapeType="1"/>
            </p:cNvSpPr>
            <p:nvPr/>
          </p:nvSpPr>
          <p:spPr bwMode="auto">
            <a:xfrm flipH="1" flipV="1">
              <a:off x="3840" y="1965"/>
              <a:ext cx="111" cy="62"/>
            </a:xfrm>
            <a:prstGeom prst="line">
              <a:avLst/>
            </a:prstGeom>
            <a:noFill/>
            <a:ln w="12700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46" name="Line 138"/>
            <p:cNvSpPr>
              <a:spLocks noChangeAspect="1" noChangeShapeType="1"/>
            </p:cNvSpPr>
            <p:nvPr/>
          </p:nvSpPr>
          <p:spPr bwMode="auto">
            <a:xfrm flipH="1" flipV="1">
              <a:off x="3855" y="1956"/>
              <a:ext cx="96" cy="53"/>
            </a:xfrm>
            <a:prstGeom prst="line">
              <a:avLst/>
            </a:prstGeom>
            <a:noFill/>
            <a:ln w="12700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47" name="Line 139"/>
            <p:cNvSpPr>
              <a:spLocks noChangeAspect="1" noChangeShapeType="1"/>
            </p:cNvSpPr>
            <p:nvPr/>
          </p:nvSpPr>
          <p:spPr bwMode="auto">
            <a:xfrm flipV="1">
              <a:off x="3840" y="1832"/>
              <a:ext cx="1" cy="133"/>
            </a:xfrm>
            <a:prstGeom prst="line">
              <a:avLst/>
            </a:prstGeom>
            <a:noFill/>
            <a:ln w="12700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48" name="Line 140"/>
            <p:cNvSpPr>
              <a:spLocks noChangeAspect="1" noChangeShapeType="1"/>
            </p:cNvSpPr>
            <p:nvPr/>
          </p:nvSpPr>
          <p:spPr bwMode="auto">
            <a:xfrm>
              <a:off x="4195" y="1787"/>
              <a:ext cx="75" cy="111"/>
            </a:xfrm>
            <a:prstGeom prst="line">
              <a:avLst/>
            </a:prstGeom>
            <a:noFill/>
            <a:ln w="12700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49" name="Line 141"/>
            <p:cNvSpPr>
              <a:spLocks noChangeAspect="1" noChangeShapeType="1"/>
            </p:cNvSpPr>
            <p:nvPr/>
          </p:nvSpPr>
          <p:spPr bwMode="auto">
            <a:xfrm>
              <a:off x="4189" y="1807"/>
              <a:ext cx="62" cy="91"/>
            </a:xfrm>
            <a:prstGeom prst="line">
              <a:avLst/>
            </a:prstGeom>
            <a:noFill/>
            <a:ln w="12700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50" name="Line 142"/>
            <p:cNvSpPr>
              <a:spLocks noChangeAspect="1" noChangeShapeType="1"/>
            </p:cNvSpPr>
            <p:nvPr/>
          </p:nvSpPr>
          <p:spPr bwMode="auto">
            <a:xfrm flipH="1">
              <a:off x="4212" y="1898"/>
              <a:ext cx="58" cy="82"/>
            </a:xfrm>
            <a:prstGeom prst="line">
              <a:avLst/>
            </a:prstGeom>
            <a:noFill/>
            <a:ln w="12700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51" name="Line 143"/>
            <p:cNvSpPr>
              <a:spLocks noChangeAspect="1" noChangeShapeType="1"/>
            </p:cNvSpPr>
            <p:nvPr/>
          </p:nvSpPr>
          <p:spPr bwMode="auto">
            <a:xfrm>
              <a:off x="4066" y="1965"/>
              <a:ext cx="104" cy="32"/>
            </a:xfrm>
            <a:prstGeom prst="line">
              <a:avLst/>
            </a:prstGeom>
            <a:noFill/>
            <a:ln w="12700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52" name="Line 144"/>
            <p:cNvSpPr>
              <a:spLocks noChangeAspect="1" noChangeShapeType="1"/>
            </p:cNvSpPr>
            <p:nvPr/>
          </p:nvSpPr>
          <p:spPr bwMode="auto">
            <a:xfrm flipV="1">
              <a:off x="4195" y="1672"/>
              <a:ext cx="67" cy="115"/>
            </a:xfrm>
            <a:prstGeom prst="line">
              <a:avLst/>
            </a:prstGeom>
            <a:noFill/>
            <a:ln w="12700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53" name="Line 145"/>
            <p:cNvSpPr>
              <a:spLocks noChangeAspect="1" noChangeShapeType="1"/>
            </p:cNvSpPr>
            <p:nvPr/>
          </p:nvSpPr>
          <p:spPr bwMode="auto">
            <a:xfrm>
              <a:off x="4262" y="1672"/>
              <a:ext cx="133" cy="0"/>
            </a:xfrm>
            <a:prstGeom prst="line">
              <a:avLst/>
            </a:prstGeom>
            <a:noFill/>
            <a:ln w="12700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54" name="Line 146"/>
            <p:cNvSpPr>
              <a:spLocks noChangeAspect="1" noChangeShapeType="1"/>
            </p:cNvSpPr>
            <p:nvPr/>
          </p:nvSpPr>
          <p:spPr bwMode="auto">
            <a:xfrm flipV="1">
              <a:off x="4395" y="1582"/>
              <a:ext cx="51" cy="90"/>
            </a:xfrm>
            <a:prstGeom prst="line">
              <a:avLst/>
            </a:prstGeom>
            <a:noFill/>
            <a:ln w="12700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55" name="Line 147"/>
            <p:cNvSpPr>
              <a:spLocks noChangeAspect="1" noChangeShapeType="1"/>
            </p:cNvSpPr>
            <p:nvPr/>
          </p:nvSpPr>
          <p:spPr bwMode="auto">
            <a:xfrm>
              <a:off x="4399" y="1664"/>
              <a:ext cx="56" cy="97"/>
            </a:xfrm>
            <a:prstGeom prst="line">
              <a:avLst/>
            </a:prstGeom>
            <a:noFill/>
            <a:ln w="12700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56" name="Line 148"/>
            <p:cNvSpPr>
              <a:spLocks noChangeAspect="1" noChangeShapeType="1"/>
            </p:cNvSpPr>
            <p:nvPr/>
          </p:nvSpPr>
          <p:spPr bwMode="auto">
            <a:xfrm>
              <a:off x="4386" y="1672"/>
              <a:ext cx="55" cy="97"/>
            </a:xfrm>
            <a:prstGeom prst="line">
              <a:avLst/>
            </a:prstGeom>
            <a:noFill/>
            <a:ln w="12700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57" name="Line 149"/>
            <p:cNvSpPr>
              <a:spLocks noChangeAspect="1" noChangeShapeType="1"/>
            </p:cNvSpPr>
            <p:nvPr/>
          </p:nvSpPr>
          <p:spPr bwMode="auto">
            <a:xfrm flipV="1">
              <a:off x="3840" y="1765"/>
              <a:ext cx="111" cy="67"/>
            </a:xfrm>
            <a:prstGeom prst="line">
              <a:avLst/>
            </a:prstGeom>
            <a:noFill/>
            <a:ln w="12700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58" name="Line 150"/>
            <p:cNvSpPr>
              <a:spLocks noChangeAspect="1" noChangeShapeType="1"/>
            </p:cNvSpPr>
            <p:nvPr/>
          </p:nvSpPr>
          <p:spPr bwMode="auto">
            <a:xfrm flipV="1">
              <a:off x="3856" y="1783"/>
              <a:ext cx="95" cy="58"/>
            </a:xfrm>
            <a:prstGeom prst="line">
              <a:avLst/>
            </a:prstGeom>
            <a:noFill/>
            <a:ln w="12700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59" name="Line 151"/>
            <p:cNvSpPr>
              <a:spLocks noChangeAspect="1" noChangeShapeType="1"/>
            </p:cNvSpPr>
            <p:nvPr/>
          </p:nvSpPr>
          <p:spPr bwMode="auto">
            <a:xfrm flipH="1" flipV="1">
              <a:off x="3951" y="1765"/>
              <a:ext cx="115" cy="67"/>
            </a:xfrm>
            <a:prstGeom prst="line">
              <a:avLst/>
            </a:prstGeom>
            <a:noFill/>
            <a:ln w="12700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60" name="Line 152"/>
            <p:cNvSpPr>
              <a:spLocks noChangeAspect="1" noChangeShapeType="1"/>
            </p:cNvSpPr>
            <p:nvPr/>
          </p:nvSpPr>
          <p:spPr bwMode="auto">
            <a:xfrm flipV="1">
              <a:off x="4062" y="1787"/>
              <a:ext cx="133" cy="46"/>
            </a:xfrm>
            <a:prstGeom prst="line">
              <a:avLst/>
            </a:prstGeom>
            <a:noFill/>
            <a:ln w="12700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4" name="Group 202"/>
          <p:cNvGrpSpPr>
            <a:grpSpLocks/>
          </p:cNvGrpSpPr>
          <p:nvPr/>
        </p:nvGrpSpPr>
        <p:grpSpPr bwMode="auto">
          <a:xfrm>
            <a:off x="3953933" y="1531145"/>
            <a:ext cx="2354263" cy="1649413"/>
            <a:chOff x="2546" y="639"/>
            <a:chExt cx="1483" cy="1039"/>
          </a:xfrm>
        </p:grpSpPr>
        <p:sp>
          <p:nvSpPr>
            <p:cNvPr id="427211" name="Rectangle 203"/>
            <p:cNvSpPr>
              <a:spLocks noChangeAspect="1" noChangeArrowheads="1"/>
            </p:cNvSpPr>
            <p:nvPr/>
          </p:nvSpPr>
          <p:spPr bwMode="auto">
            <a:xfrm>
              <a:off x="3300" y="1300"/>
              <a:ext cx="50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000">
                  <a:solidFill>
                    <a:srgbClr val="FFFFFF"/>
                  </a:solidFill>
                  <a:ea typeface="Arial" charset="0"/>
                  <a:cs typeface="Arial" charset="0"/>
                </a:rPr>
                <a:t>H</a:t>
              </a:r>
              <a:endParaRPr lang="en-US" sz="1800">
                <a:solidFill>
                  <a:srgbClr val="FFFF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427212" name="Rectangle 204"/>
            <p:cNvSpPr>
              <a:spLocks noChangeAspect="1" noChangeArrowheads="1"/>
            </p:cNvSpPr>
            <p:nvPr/>
          </p:nvSpPr>
          <p:spPr bwMode="auto">
            <a:xfrm>
              <a:off x="3182" y="1083"/>
              <a:ext cx="50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000">
                  <a:solidFill>
                    <a:srgbClr val="FFFFFF"/>
                  </a:solidFill>
                  <a:ea typeface="Arial" charset="0"/>
                  <a:cs typeface="Arial" charset="0"/>
                </a:rPr>
                <a:t>H</a:t>
              </a:r>
              <a:endParaRPr lang="en-US" sz="1800">
                <a:solidFill>
                  <a:srgbClr val="FFFF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427213" name="Rectangle 205"/>
            <p:cNvSpPr>
              <a:spLocks noChangeAspect="1" noChangeArrowheads="1"/>
            </p:cNvSpPr>
            <p:nvPr/>
          </p:nvSpPr>
          <p:spPr bwMode="auto">
            <a:xfrm>
              <a:off x="3066" y="1309"/>
              <a:ext cx="50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000">
                  <a:solidFill>
                    <a:srgbClr val="FFFFFF"/>
                  </a:solidFill>
                  <a:ea typeface="Arial" charset="0"/>
                  <a:cs typeface="Arial" charset="0"/>
                </a:rPr>
                <a:t>H</a:t>
              </a:r>
              <a:endParaRPr lang="en-US" sz="1800">
                <a:solidFill>
                  <a:srgbClr val="FFFF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427214" name="Rectangle 206"/>
            <p:cNvSpPr>
              <a:spLocks noChangeAspect="1" noChangeArrowheads="1"/>
            </p:cNvSpPr>
            <p:nvPr/>
          </p:nvSpPr>
          <p:spPr bwMode="auto">
            <a:xfrm>
              <a:off x="3170" y="1473"/>
              <a:ext cx="5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000">
                  <a:solidFill>
                    <a:srgbClr val="FFFFFF"/>
                  </a:solidFill>
                  <a:ea typeface="Arial" charset="0"/>
                  <a:cs typeface="Arial" charset="0"/>
                </a:rPr>
                <a:t>O</a:t>
              </a:r>
              <a:endParaRPr lang="en-US" sz="1800">
                <a:solidFill>
                  <a:srgbClr val="FFFF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427215" name="Rectangle 207"/>
            <p:cNvSpPr>
              <a:spLocks noChangeAspect="1" noChangeArrowheads="1"/>
            </p:cNvSpPr>
            <p:nvPr/>
          </p:nvSpPr>
          <p:spPr bwMode="auto">
            <a:xfrm>
              <a:off x="2833" y="1306"/>
              <a:ext cx="50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000">
                  <a:solidFill>
                    <a:srgbClr val="FFFFFF"/>
                  </a:solidFill>
                  <a:ea typeface="Arial" charset="0"/>
                  <a:cs typeface="Arial" charset="0"/>
                </a:rPr>
                <a:t>H</a:t>
              </a:r>
              <a:endParaRPr lang="en-US" sz="1800">
                <a:solidFill>
                  <a:srgbClr val="FFFF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427216" name="Rectangle 208"/>
            <p:cNvSpPr>
              <a:spLocks noChangeAspect="1" noChangeArrowheads="1"/>
            </p:cNvSpPr>
            <p:nvPr/>
          </p:nvSpPr>
          <p:spPr bwMode="auto">
            <a:xfrm>
              <a:off x="2944" y="1581"/>
              <a:ext cx="5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000">
                  <a:solidFill>
                    <a:srgbClr val="FFFFFF"/>
                  </a:solidFill>
                  <a:ea typeface="Arial" charset="0"/>
                  <a:cs typeface="Arial" charset="0"/>
                </a:rPr>
                <a:t>O</a:t>
              </a:r>
              <a:endParaRPr lang="en-US" sz="1800">
                <a:solidFill>
                  <a:srgbClr val="FFFF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427217" name="Rectangle 209"/>
            <p:cNvSpPr>
              <a:spLocks noChangeAspect="1" noChangeArrowheads="1"/>
            </p:cNvSpPr>
            <p:nvPr/>
          </p:nvSpPr>
          <p:spPr bwMode="auto">
            <a:xfrm>
              <a:off x="2546" y="1173"/>
              <a:ext cx="50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000">
                  <a:solidFill>
                    <a:srgbClr val="FFFFFF"/>
                  </a:solidFill>
                  <a:ea typeface="Arial" charset="0"/>
                  <a:cs typeface="Arial" charset="0"/>
                </a:rPr>
                <a:t>H</a:t>
              </a:r>
              <a:endParaRPr lang="en-US" sz="1800">
                <a:solidFill>
                  <a:srgbClr val="FFFF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427218" name="Rectangle 210"/>
            <p:cNvSpPr>
              <a:spLocks noChangeAspect="1" noChangeArrowheads="1"/>
            </p:cNvSpPr>
            <p:nvPr/>
          </p:nvSpPr>
          <p:spPr bwMode="auto">
            <a:xfrm>
              <a:off x="2597" y="1173"/>
              <a:ext cx="5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000">
                  <a:solidFill>
                    <a:srgbClr val="FFFFFF"/>
                  </a:solidFill>
                  <a:ea typeface="Arial" charset="0"/>
                  <a:cs typeface="Arial" charset="0"/>
                </a:rPr>
                <a:t>O</a:t>
              </a:r>
              <a:endParaRPr lang="en-US" sz="1800">
                <a:solidFill>
                  <a:srgbClr val="FFFF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427219" name="Rectangle 211"/>
            <p:cNvSpPr>
              <a:spLocks noChangeAspect="1" noChangeArrowheads="1"/>
            </p:cNvSpPr>
            <p:nvPr/>
          </p:nvSpPr>
          <p:spPr bwMode="auto">
            <a:xfrm>
              <a:off x="2559" y="1439"/>
              <a:ext cx="50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000">
                  <a:solidFill>
                    <a:srgbClr val="FFFFFF"/>
                  </a:solidFill>
                  <a:ea typeface="Arial" charset="0"/>
                  <a:cs typeface="Arial" charset="0"/>
                </a:rPr>
                <a:t>H</a:t>
              </a:r>
              <a:endParaRPr lang="en-US" sz="1800">
                <a:solidFill>
                  <a:srgbClr val="FFFF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427220" name="Rectangle 212"/>
            <p:cNvSpPr>
              <a:spLocks noChangeAspect="1" noChangeArrowheads="1"/>
            </p:cNvSpPr>
            <p:nvPr/>
          </p:nvSpPr>
          <p:spPr bwMode="auto">
            <a:xfrm>
              <a:off x="2609" y="1439"/>
              <a:ext cx="5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000">
                  <a:solidFill>
                    <a:srgbClr val="FFFFFF"/>
                  </a:solidFill>
                  <a:ea typeface="Arial" charset="0"/>
                  <a:cs typeface="Arial" charset="0"/>
                </a:rPr>
                <a:t>O</a:t>
              </a:r>
              <a:endParaRPr lang="en-US" sz="1800">
                <a:solidFill>
                  <a:srgbClr val="FFFF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427221" name="Rectangle 213"/>
            <p:cNvSpPr>
              <a:spLocks noChangeAspect="1" noChangeArrowheads="1"/>
            </p:cNvSpPr>
            <p:nvPr/>
          </p:nvSpPr>
          <p:spPr bwMode="auto">
            <a:xfrm>
              <a:off x="3538" y="639"/>
              <a:ext cx="5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000">
                  <a:solidFill>
                    <a:srgbClr val="FFFFFF"/>
                  </a:solidFill>
                  <a:ea typeface="Arial" charset="0"/>
                  <a:cs typeface="Arial" charset="0"/>
                </a:rPr>
                <a:t>O</a:t>
              </a:r>
              <a:endParaRPr lang="en-US" sz="1800">
                <a:solidFill>
                  <a:srgbClr val="FFFF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427222" name="Rectangle 214"/>
            <p:cNvSpPr>
              <a:spLocks noChangeAspect="1" noChangeArrowheads="1"/>
            </p:cNvSpPr>
            <p:nvPr/>
          </p:nvSpPr>
          <p:spPr bwMode="auto">
            <a:xfrm>
              <a:off x="3599" y="639"/>
              <a:ext cx="50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000">
                  <a:solidFill>
                    <a:srgbClr val="FFFFFF"/>
                  </a:solidFill>
                  <a:ea typeface="Arial" charset="0"/>
                  <a:cs typeface="Arial" charset="0"/>
                </a:rPr>
                <a:t>H</a:t>
              </a:r>
              <a:endParaRPr lang="en-US" sz="1800">
                <a:solidFill>
                  <a:srgbClr val="FFFF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427223" name="Rectangle 215"/>
            <p:cNvSpPr>
              <a:spLocks noChangeAspect="1" noChangeArrowheads="1"/>
            </p:cNvSpPr>
            <p:nvPr/>
          </p:nvSpPr>
          <p:spPr bwMode="auto">
            <a:xfrm>
              <a:off x="3656" y="1001"/>
              <a:ext cx="5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000">
                  <a:solidFill>
                    <a:srgbClr val="FFFFFF"/>
                  </a:solidFill>
                  <a:ea typeface="Arial" charset="0"/>
                  <a:cs typeface="Arial" charset="0"/>
                </a:rPr>
                <a:t>O</a:t>
              </a:r>
              <a:endParaRPr lang="en-US" sz="1800">
                <a:solidFill>
                  <a:srgbClr val="FFFF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427224" name="Rectangle 216"/>
            <p:cNvSpPr>
              <a:spLocks noChangeAspect="1" noChangeArrowheads="1"/>
            </p:cNvSpPr>
            <p:nvPr/>
          </p:nvSpPr>
          <p:spPr bwMode="auto">
            <a:xfrm>
              <a:off x="3720" y="1001"/>
              <a:ext cx="50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000">
                  <a:solidFill>
                    <a:srgbClr val="FFFFFF"/>
                  </a:solidFill>
                  <a:ea typeface="Arial" charset="0"/>
                  <a:cs typeface="Arial" charset="0"/>
                </a:rPr>
                <a:t>H</a:t>
              </a:r>
              <a:endParaRPr lang="en-US" sz="1800">
                <a:solidFill>
                  <a:srgbClr val="FFFF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427225" name="Rectangle 217"/>
            <p:cNvSpPr>
              <a:spLocks noChangeAspect="1" noChangeArrowheads="1"/>
            </p:cNvSpPr>
            <p:nvPr/>
          </p:nvSpPr>
          <p:spPr bwMode="auto">
            <a:xfrm>
              <a:off x="3567" y="971"/>
              <a:ext cx="50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000">
                  <a:solidFill>
                    <a:srgbClr val="FFFFFF"/>
                  </a:solidFill>
                  <a:ea typeface="Arial" charset="0"/>
                  <a:cs typeface="Arial" charset="0"/>
                </a:rPr>
                <a:t>H</a:t>
              </a:r>
              <a:endParaRPr lang="en-US" sz="1800">
                <a:solidFill>
                  <a:srgbClr val="FFFF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427226" name="Line 218"/>
            <p:cNvSpPr>
              <a:spLocks noChangeAspect="1" noChangeShapeType="1"/>
            </p:cNvSpPr>
            <p:nvPr/>
          </p:nvSpPr>
          <p:spPr bwMode="auto">
            <a:xfrm>
              <a:off x="3326" y="941"/>
              <a:ext cx="1" cy="131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27" name="Freeform 219"/>
            <p:cNvSpPr>
              <a:spLocks noChangeAspect="1"/>
            </p:cNvSpPr>
            <p:nvPr/>
          </p:nvSpPr>
          <p:spPr bwMode="auto">
            <a:xfrm>
              <a:off x="3312" y="940"/>
              <a:ext cx="29" cy="1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0"/>
                </a:cxn>
                <a:cxn ang="0">
                  <a:pos x="58" y="430"/>
                </a:cxn>
                <a:cxn ang="0">
                  <a:pos x="48" y="441"/>
                </a:cxn>
                <a:cxn ang="0">
                  <a:pos x="39" y="426"/>
                </a:cxn>
                <a:cxn ang="0">
                  <a:pos x="0" y="0"/>
                </a:cxn>
              </a:cxnLst>
              <a:rect l="0" t="0" r="r" b="b"/>
              <a:pathLst>
                <a:path w="96" h="441">
                  <a:moveTo>
                    <a:pt x="0" y="0"/>
                  </a:moveTo>
                  <a:lnTo>
                    <a:pt x="96" y="0"/>
                  </a:lnTo>
                  <a:lnTo>
                    <a:pt x="58" y="430"/>
                  </a:lnTo>
                  <a:lnTo>
                    <a:pt x="48" y="441"/>
                  </a:lnTo>
                  <a:lnTo>
                    <a:pt x="39" y="4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28" name="Line 220"/>
            <p:cNvSpPr>
              <a:spLocks noChangeAspect="1" noChangeShapeType="1"/>
            </p:cNvSpPr>
            <p:nvPr/>
          </p:nvSpPr>
          <p:spPr bwMode="auto">
            <a:xfrm>
              <a:off x="3326" y="1073"/>
              <a:ext cx="1" cy="1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29" name="Line 221"/>
            <p:cNvSpPr>
              <a:spLocks noChangeAspect="1" noChangeShapeType="1"/>
            </p:cNvSpPr>
            <p:nvPr/>
          </p:nvSpPr>
          <p:spPr bwMode="auto">
            <a:xfrm flipH="1" flipV="1">
              <a:off x="3211" y="1006"/>
              <a:ext cx="115" cy="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30" name="Line 222"/>
            <p:cNvSpPr>
              <a:spLocks noChangeAspect="1" noChangeShapeType="1"/>
            </p:cNvSpPr>
            <p:nvPr/>
          </p:nvSpPr>
          <p:spPr bwMode="auto">
            <a:xfrm flipH="1">
              <a:off x="3211" y="1210"/>
              <a:ext cx="115" cy="6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31" name="Line 223"/>
            <p:cNvSpPr>
              <a:spLocks noChangeAspect="1" noChangeShapeType="1"/>
            </p:cNvSpPr>
            <p:nvPr/>
          </p:nvSpPr>
          <p:spPr bwMode="auto">
            <a:xfrm flipH="1">
              <a:off x="3312" y="1306"/>
              <a:ext cx="29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32" name="Line 224"/>
            <p:cNvSpPr>
              <a:spLocks noChangeAspect="1" noChangeShapeType="1"/>
            </p:cNvSpPr>
            <p:nvPr/>
          </p:nvSpPr>
          <p:spPr bwMode="auto">
            <a:xfrm flipH="1">
              <a:off x="3314" y="1292"/>
              <a:ext cx="24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33" name="Line 225"/>
            <p:cNvSpPr>
              <a:spLocks noChangeAspect="1" noChangeShapeType="1"/>
            </p:cNvSpPr>
            <p:nvPr/>
          </p:nvSpPr>
          <p:spPr bwMode="auto">
            <a:xfrm flipH="1">
              <a:off x="3315" y="1279"/>
              <a:ext cx="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34" name="Line 226"/>
            <p:cNvSpPr>
              <a:spLocks noChangeAspect="1" noChangeShapeType="1"/>
            </p:cNvSpPr>
            <p:nvPr/>
          </p:nvSpPr>
          <p:spPr bwMode="auto">
            <a:xfrm flipH="1">
              <a:off x="3318" y="1265"/>
              <a:ext cx="17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35" name="Line 227"/>
            <p:cNvSpPr>
              <a:spLocks noChangeAspect="1" noChangeShapeType="1"/>
            </p:cNvSpPr>
            <p:nvPr/>
          </p:nvSpPr>
          <p:spPr bwMode="auto">
            <a:xfrm flipH="1">
              <a:off x="3320" y="1252"/>
              <a:ext cx="1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36" name="Line 228"/>
            <p:cNvSpPr>
              <a:spLocks noChangeAspect="1" noChangeShapeType="1"/>
            </p:cNvSpPr>
            <p:nvPr/>
          </p:nvSpPr>
          <p:spPr bwMode="auto">
            <a:xfrm flipH="1">
              <a:off x="3321" y="1239"/>
              <a:ext cx="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37" name="Line 229"/>
            <p:cNvSpPr>
              <a:spLocks noChangeAspect="1" noChangeShapeType="1"/>
            </p:cNvSpPr>
            <p:nvPr/>
          </p:nvSpPr>
          <p:spPr bwMode="auto">
            <a:xfrm flipH="1">
              <a:off x="3324" y="1225"/>
              <a:ext cx="5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38" name="Line 230"/>
            <p:cNvSpPr>
              <a:spLocks noChangeAspect="1" noChangeShapeType="1"/>
            </p:cNvSpPr>
            <p:nvPr/>
          </p:nvSpPr>
          <p:spPr bwMode="auto">
            <a:xfrm flipH="1">
              <a:off x="3096" y="1006"/>
              <a:ext cx="115" cy="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39" name="Line 231"/>
            <p:cNvSpPr>
              <a:spLocks noChangeAspect="1" noChangeShapeType="1"/>
            </p:cNvSpPr>
            <p:nvPr/>
          </p:nvSpPr>
          <p:spPr bwMode="auto">
            <a:xfrm flipH="1" flipV="1">
              <a:off x="3096" y="1210"/>
              <a:ext cx="115" cy="6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40" name="Line 232"/>
            <p:cNvSpPr>
              <a:spLocks noChangeAspect="1" noChangeShapeType="1"/>
            </p:cNvSpPr>
            <p:nvPr/>
          </p:nvSpPr>
          <p:spPr bwMode="auto">
            <a:xfrm>
              <a:off x="3211" y="1276"/>
              <a:ext cx="49" cy="10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41" name="Line 233"/>
            <p:cNvSpPr>
              <a:spLocks noChangeAspect="1" noChangeShapeType="1"/>
            </p:cNvSpPr>
            <p:nvPr/>
          </p:nvSpPr>
          <p:spPr bwMode="auto">
            <a:xfrm>
              <a:off x="3211" y="1172"/>
              <a:ext cx="1" cy="103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42" name="Freeform 234"/>
            <p:cNvSpPr>
              <a:spLocks noChangeAspect="1"/>
            </p:cNvSpPr>
            <p:nvPr/>
          </p:nvSpPr>
          <p:spPr bwMode="auto">
            <a:xfrm>
              <a:off x="3197" y="1171"/>
              <a:ext cx="29" cy="10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0"/>
                </a:cxn>
                <a:cxn ang="0">
                  <a:pos x="58" y="334"/>
                </a:cxn>
                <a:cxn ang="0">
                  <a:pos x="48" y="349"/>
                </a:cxn>
                <a:cxn ang="0">
                  <a:pos x="39" y="334"/>
                </a:cxn>
                <a:cxn ang="0">
                  <a:pos x="0" y="0"/>
                </a:cxn>
              </a:cxnLst>
              <a:rect l="0" t="0" r="r" b="b"/>
              <a:pathLst>
                <a:path w="96" h="349">
                  <a:moveTo>
                    <a:pt x="0" y="0"/>
                  </a:moveTo>
                  <a:lnTo>
                    <a:pt x="96" y="0"/>
                  </a:lnTo>
                  <a:lnTo>
                    <a:pt x="58" y="334"/>
                  </a:lnTo>
                  <a:lnTo>
                    <a:pt x="48" y="349"/>
                  </a:lnTo>
                  <a:lnTo>
                    <a:pt x="39" y="3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43" name="Line 235"/>
            <p:cNvSpPr>
              <a:spLocks noChangeAspect="1" noChangeShapeType="1"/>
            </p:cNvSpPr>
            <p:nvPr/>
          </p:nvSpPr>
          <p:spPr bwMode="auto">
            <a:xfrm>
              <a:off x="3096" y="1073"/>
              <a:ext cx="1" cy="1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44" name="Line 236"/>
            <p:cNvSpPr>
              <a:spLocks noChangeAspect="1" noChangeShapeType="1"/>
            </p:cNvSpPr>
            <p:nvPr/>
          </p:nvSpPr>
          <p:spPr bwMode="auto">
            <a:xfrm flipH="1">
              <a:off x="2982" y="1210"/>
              <a:ext cx="114" cy="6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45" name="Line 237"/>
            <p:cNvSpPr>
              <a:spLocks noChangeAspect="1" noChangeShapeType="1"/>
            </p:cNvSpPr>
            <p:nvPr/>
          </p:nvSpPr>
          <p:spPr bwMode="auto">
            <a:xfrm flipH="1">
              <a:off x="3083" y="1306"/>
              <a:ext cx="28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46" name="Line 238"/>
            <p:cNvSpPr>
              <a:spLocks noChangeAspect="1" noChangeShapeType="1"/>
            </p:cNvSpPr>
            <p:nvPr/>
          </p:nvSpPr>
          <p:spPr bwMode="auto">
            <a:xfrm flipH="1">
              <a:off x="3084" y="1292"/>
              <a:ext cx="24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47" name="Line 239"/>
            <p:cNvSpPr>
              <a:spLocks noChangeAspect="1" noChangeShapeType="1"/>
            </p:cNvSpPr>
            <p:nvPr/>
          </p:nvSpPr>
          <p:spPr bwMode="auto">
            <a:xfrm flipH="1">
              <a:off x="3086" y="1279"/>
              <a:ext cx="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48" name="Line 240"/>
            <p:cNvSpPr>
              <a:spLocks noChangeAspect="1" noChangeShapeType="1"/>
            </p:cNvSpPr>
            <p:nvPr/>
          </p:nvSpPr>
          <p:spPr bwMode="auto">
            <a:xfrm flipH="1">
              <a:off x="3088" y="1265"/>
              <a:ext cx="17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49" name="Line 241"/>
            <p:cNvSpPr>
              <a:spLocks noChangeAspect="1" noChangeShapeType="1"/>
            </p:cNvSpPr>
            <p:nvPr/>
          </p:nvSpPr>
          <p:spPr bwMode="auto">
            <a:xfrm flipH="1">
              <a:off x="3090" y="1252"/>
              <a:ext cx="1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50" name="Line 242"/>
            <p:cNvSpPr>
              <a:spLocks noChangeAspect="1" noChangeShapeType="1"/>
            </p:cNvSpPr>
            <p:nvPr/>
          </p:nvSpPr>
          <p:spPr bwMode="auto">
            <a:xfrm flipH="1">
              <a:off x="3092" y="1239"/>
              <a:ext cx="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51" name="Line 243"/>
            <p:cNvSpPr>
              <a:spLocks noChangeAspect="1" noChangeShapeType="1"/>
            </p:cNvSpPr>
            <p:nvPr/>
          </p:nvSpPr>
          <p:spPr bwMode="auto">
            <a:xfrm flipH="1">
              <a:off x="3093" y="1225"/>
              <a:ext cx="6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52" name="Line 244"/>
            <p:cNvSpPr>
              <a:spLocks noChangeAspect="1" noChangeShapeType="1"/>
            </p:cNvSpPr>
            <p:nvPr/>
          </p:nvSpPr>
          <p:spPr bwMode="auto">
            <a:xfrm flipH="1">
              <a:off x="3202" y="1378"/>
              <a:ext cx="58" cy="9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53" name="Line 245"/>
            <p:cNvSpPr>
              <a:spLocks noChangeAspect="1" noChangeShapeType="1"/>
            </p:cNvSpPr>
            <p:nvPr/>
          </p:nvSpPr>
          <p:spPr bwMode="auto">
            <a:xfrm>
              <a:off x="2982" y="1145"/>
              <a:ext cx="0" cy="130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54" name="Freeform 246"/>
            <p:cNvSpPr>
              <a:spLocks noChangeAspect="1"/>
            </p:cNvSpPr>
            <p:nvPr/>
          </p:nvSpPr>
          <p:spPr bwMode="auto">
            <a:xfrm>
              <a:off x="2967" y="1144"/>
              <a:ext cx="29" cy="1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5" y="0"/>
                </a:cxn>
                <a:cxn ang="0">
                  <a:pos x="57" y="426"/>
                </a:cxn>
                <a:cxn ang="0">
                  <a:pos x="47" y="441"/>
                </a:cxn>
                <a:cxn ang="0">
                  <a:pos x="38" y="426"/>
                </a:cxn>
                <a:cxn ang="0">
                  <a:pos x="0" y="0"/>
                </a:cxn>
              </a:cxnLst>
              <a:rect l="0" t="0" r="r" b="b"/>
              <a:pathLst>
                <a:path w="95" h="441">
                  <a:moveTo>
                    <a:pt x="0" y="0"/>
                  </a:moveTo>
                  <a:lnTo>
                    <a:pt x="95" y="0"/>
                  </a:lnTo>
                  <a:lnTo>
                    <a:pt x="57" y="426"/>
                  </a:lnTo>
                  <a:lnTo>
                    <a:pt x="47" y="441"/>
                  </a:lnTo>
                  <a:lnTo>
                    <a:pt x="38" y="4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55" name="Line 247"/>
            <p:cNvSpPr>
              <a:spLocks noChangeAspect="1" noChangeShapeType="1"/>
            </p:cNvSpPr>
            <p:nvPr/>
          </p:nvSpPr>
          <p:spPr bwMode="auto">
            <a:xfrm>
              <a:off x="2982" y="1276"/>
              <a:ext cx="0" cy="1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56" name="Line 248"/>
            <p:cNvSpPr>
              <a:spLocks noChangeAspect="1" noChangeShapeType="1"/>
            </p:cNvSpPr>
            <p:nvPr/>
          </p:nvSpPr>
          <p:spPr bwMode="auto">
            <a:xfrm flipH="1" flipV="1">
              <a:off x="2871" y="1210"/>
              <a:ext cx="111" cy="6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57" name="Line 249"/>
            <p:cNvSpPr>
              <a:spLocks noChangeAspect="1" noChangeShapeType="1"/>
            </p:cNvSpPr>
            <p:nvPr/>
          </p:nvSpPr>
          <p:spPr bwMode="auto">
            <a:xfrm flipH="1">
              <a:off x="3056" y="1497"/>
              <a:ext cx="107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58" name="Line 250"/>
            <p:cNvSpPr>
              <a:spLocks noChangeAspect="1" noChangeShapeType="1"/>
            </p:cNvSpPr>
            <p:nvPr/>
          </p:nvSpPr>
          <p:spPr bwMode="auto">
            <a:xfrm>
              <a:off x="2982" y="1408"/>
              <a:ext cx="74" cy="8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59" name="Line 251"/>
            <p:cNvSpPr>
              <a:spLocks noChangeAspect="1" noChangeShapeType="1"/>
            </p:cNvSpPr>
            <p:nvPr/>
          </p:nvSpPr>
          <p:spPr bwMode="auto">
            <a:xfrm flipH="1">
              <a:off x="2871" y="1408"/>
              <a:ext cx="111" cy="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60" name="Line 252"/>
            <p:cNvSpPr>
              <a:spLocks noChangeAspect="1" noChangeShapeType="1"/>
            </p:cNvSpPr>
            <p:nvPr/>
          </p:nvSpPr>
          <p:spPr bwMode="auto">
            <a:xfrm flipV="1">
              <a:off x="2892" y="1347"/>
              <a:ext cx="14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61" name="Line 253"/>
            <p:cNvSpPr>
              <a:spLocks noChangeAspect="1" noChangeShapeType="1"/>
            </p:cNvSpPr>
            <p:nvPr/>
          </p:nvSpPr>
          <p:spPr bwMode="auto">
            <a:xfrm flipV="1">
              <a:off x="2905" y="1356"/>
              <a:ext cx="12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62" name="Line 254"/>
            <p:cNvSpPr>
              <a:spLocks noChangeAspect="1" noChangeShapeType="1"/>
            </p:cNvSpPr>
            <p:nvPr/>
          </p:nvSpPr>
          <p:spPr bwMode="auto">
            <a:xfrm flipV="1">
              <a:off x="2917" y="1364"/>
              <a:ext cx="11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63" name="Line 255"/>
            <p:cNvSpPr>
              <a:spLocks noChangeAspect="1" noChangeShapeType="1"/>
            </p:cNvSpPr>
            <p:nvPr/>
          </p:nvSpPr>
          <p:spPr bwMode="auto">
            <a:xfrm flipV="1">
              <a:off x="2929" y="1373"/>
              <a:ext cx="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64" name="Line 256"/>
            <p:cNvSpPr>
              <a:spLocks noChangeAspect="1" noChangeShapeType="1"/>
            </p:cNvSpPr>
            <p:nvPr/>
          </p:nvSpPr>
          <p:spPr bwMode="auto">
            <a:xfrm flipV="1">
              <a:off x="2942" y="1381"/>
              <a:ext cx="7" cy="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65" name="Line 257"/>
            <p:cNvSpPr>
              <a:spLocks noChangeAspect="1" noChangeShapeType="1"/>
            </p:cNvSpPr>
            <p:nvPr/>
          </p:nvSpPr>
          <p:spPr bwMode="auto">
            <a:xfrm flipV="1">
              <a:off x="2955" y="1390"/>
              <a:ext cx="4" cy="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66" name="Line 258"/>
            <p:cNvSpPr>
              <a:spLocks noChangeAspect="1" noChangeShapeType="1"/>
            </p:cNvSpPr>
            <p:nvPr/>
          </p:nvSpPr>
          <p:spPr bwMode="auto">
            <a:xfrm flipV="1">
              <a:off x="2967" y="1399"/>
              <a:ext cx="3" cy="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67" name="Line 259"/>
            <p:cNvSpPr>
              <a:spLocks noChangeAspect="1" noChangeShapeType="1"/>
            </p:cNvSpPr>
            <p:nvPr/>
          </p:nvSpPr>
          <p:spPr bwMode="auto">
            <a:xfrm flipH="1">
              <a:off x="2756" y="1210"/>
              <a:ext cx="115" cy="6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68" name="Line 260"/>
            <p:cNvSpPr>
              <a:spLocks noChangeAspect="1" noChangeShapeType="1"/>
            </p:cNvSpPr>
            <p:nvPr/>
          </p:nvSpPr>
          <p:spPr bwMode="auto">
            <a:xfrm flipH="1">
              <a:off x="3003" y="1497"/>
              <a:ext cx="63" cy="9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69" name="Line 261"/>
            <p:cNvSpPr>
              <a:spLocks noChangeAspect="1" noChangeShapeType="1"/>
            </p:cNvSpPr>
            <p:nvPr/>
          </p:nvSpPr>
          <p:spPr bwMode="auto">
            <a:xfrm flipH="1">
              <a:off x="2989" y="1491"/>
              <a:ext cx="62" cy="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70" name="Line 262"/>
            <p:cNvSpPr>
              <a:spLocks noChangeAspect="1" noChangeShapeType="1"/>
            </p:cNvSpPr>
            <p:nvPr/>
          </p:nvSpPr>
          <p:spPr bwMode="auto">
            <a:xfrm flipH="1" flipV="1">
              <a:off x="2756" y="1408"/>
              <a:ext cx="115" cy="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71" name="Line 263"/>
            <p:cNvSpPr>
              <a:spLocks noChangeAspect="1" noChangeShapeType="1"/>
            </p:cNvSpPr>
            <p:nvPr/>
          </p:nvSpPr>
          <p:spPr bwMode="auto">
            <a:xfrm>
              <a:off x="2756" y="1276"/>
              <a:ext cx="1" cy="1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72" name="Line 264"/>
            <p:cNvSpPr>
              <a:spLocks noChangeAspect="1" noChangeShapeType="1"/>
            </p:cNvSpPr>
            <p:nvPr/>
          </p:nvSpPr>
          <p:spPr bwMode="auto">
            <a:xfrm flipV="1">
              <a:off x="2664" y="1213"/>
              <a:ext cx="14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73" name="Line 265"/>
            <p:cNvSpPr>
              <a:spLocks noChangeAspect="1" noChangeShapeType="1"/>
            </p:cNvSpPr>
            <p:nvPr/>
          </p:nvSpPr>
          <p:spPr bwMode="auto">
            <a:xfrm flipV="1">
              <a:off x="2677" y="1221"/>
              <a:ext cx="12" cy="2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74" name="Line 266"/>
            <p:cNvSpPr>
              <a:spLocks noChangeAspect="1" noChangeShapeType="1"/>
            </p:cNvSpPr>
            <p:nvPr/>
          </p:nvSpPr>
          <p:spPr bwMode="auto">
            <a:xfrm flipV="1">
              <a:off x="2689" y="1231"/>
              <a:ext cx="11" cy="1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75" name="Line 267"/>
            <p:cNvSpPr>
              <a:spLocks noChangeAspect="1" noChangeShapeType="1"/>
            </p:cNvSpPr>
            <p:nvPr/>
          </p:nvSpPr>
          <p:spPr bwMode="auto">
            <a:xfrm flipV="1">
              <a:off x="2703" y="1239"/>
              <a:ext cx="9" cy="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76" name="Line 268"/>
            <p:cNvSpPr>
              <a:spLocks noChangeAspect="1" noChangeShapeType="1"/>
            </p:cNvSpPr>
            <p:nvPr/>
          </p:nvSpPr>
          <p:spPr bwMode="auto">
            <a:xfrm flipV="1">
              <a:off x="2715" y="1248"/>
              <a:ext cx="7" cy="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77" name="Line 269"/>
            <p:cNvSpPr>
              <a:spLocks noChangeAspect="1" noChangeShapeType="1"/>
            </p:cNvSpPr>
            <p:nvPr/>
          </p:nvSpPr>
          <p:spPr bwMode="auto">
            <a:xfrm flipV="1">
              <a:off x="2728" y="1257"/>
              <a:ext cx="5" cy="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78" name="Line 270"/>
            <p:cNvSpPr>
              <a:spLocks noChangeAspect="1" noChangeShapeType="1"/>
            </p:cNvSpPr>
            <p:nvPr/>
          </p:nvSpPr>
          <p:spPr bwMode="auto">
            <a:xfrm flipV="1">
              <a:off x="2742" y="1266"/>
              <a:ext cx="2" cy="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79" name="Line 271"/>
            <p:cNvSpPr>
              <a:spLocks noChangeAspect="1" noChangeShapeType="1"/>
            </p:cNvSpPr>
            <p:nvPr/>
          </p:nvSpPr>
          <p:spPr bwMode="auto">
            <a:xfrm flipH="1" flipV="1">
              <a:off x="2662" y="1448"/>
              <a:ext cx="15" cy="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80" name="Line 272"/>
            <p:cNvSpPr>
              <a:spLocks noChangeAspect="1" noChangeShapeType="1"/>
            </p:cNvSpPr>
            <p:nvPr/>
          </p:nvSpPr>
          <p:spPr bwMode="auto">
            <a:xfrm flipH="1" flipV="1">
              <a:off x="2676" y="1443"/>
              <a:ext cx="12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81" name="Line 273"/>
            <p:cNvSpPr>
              <a:spLocks noChangeAspect="1" noChangeShapeType="1"/>
            </p:cNvSpPr>
            <p:nvPr/>
          </p:nvSpPr>
          <p:spPr bwMode="auto">
            <a:xfrm flipH="1" flipV="1">
              <a:off x="2689" y="1437"/>
              <a:ext cx="10" cy="1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82" name="Line 274"/>
            <p:cNvSpPr>
              <a:spLocks noChangeAspect="1" noChangeShapeType="1"/>
            </p:cNvSpPr>
            <p:nvPr/>
          </p:nvSpPr>
          <p:spPr bwMode="auto">
            <a:xfrm flipH="1" flipV="1">
              <a:off x="2702" y="1432"/>
              <a:ext cx="9" cy="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83" name="Line 275"/>
            <p:cNvSpPr>
              <a:spLocks noChangeAspect="1" noChangeShapeType="1"/>
            </p:cNvSpPr>
            <p:nvPr/>
          </p:nvSpPr>
          <p:spPr bwMode="auto">
            <a:xfrm flipH="1" flipV="1">
              <a:off x="2715" y="1426"/>
              <a:ext cx="7" cy="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84" name="Line 276"/>
            <p:cNvSpPr>
              <a:spLocks noChangeAspect="1" noChangeShapeType="1"/>
            </p:cNvSpPr>
            <p:nvPr/>
          </p:nvSpPr>
          <p:spPr bwMode="auto">
            <a:xfrm flipH="1" flipV="1">
              <a:off x="2728" y="1420"/>
              <a:ext cx="5" cy="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85" name="Line 277"/>
            <p:cNvSpPr>
              <a:spLocks noChangeAspect="1" noChangeShapeType="1"/>
            </p:cNvSpPr>
            <p:nvPr/>
          </p:nvSpPr>
          <p:spPr bwMode="auto">
            <a:xfrm flipH="1" flipV="1">
              <a:off x="2742" y="1414"/>
              <a:ext cx="2" cy="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86" name="Line 278"/>
            <p:cNvSpPr>
              <a:spLocks noChangeAspect="1" noChangeShapeType="1"/>
            </p:cNvSpPr>
            <p:nvPr/>
          </p:nvSpPr>
          <p:spPr bwMode="auto">
            <a:xfrm flipV="1">
              <a:off x="3335" y="818"/>
              <a:ext cx="14" cy="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87" name="Line 279"/>
            <p:cNvSpPr>
              <a:spLocks noChangeAspect="1" noChangeShapeType="1"/>
            </p:cNvSpPr>
            <p:nvPr/>
          </p:nvSpPr>
          <p:spPr bwMode="auto">
            <a:xfrm flipV="1">
              <a:off x="3347" y="827"/>
              <a:ext cx="14" cy="2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88" name="Line 280"/>
            <p:cNvSpPr>
              <a:spLocks noChangeAspect="1" noChangeShapeType="1"/>
            </p:cNvSpPr>
            <p:nvPr/>
          </p:nvSpPr>
          <p:spPr bwMode="auto">
            <a:xfrm flipV="1">
              <a:off x="3360" y="835"/>
              <a:ext cx="12" cy="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89" name="Line 281"/>
            <p:cNvSpPr>
              <a:spLocks noChangeAspect="1" noChangeShapeType="1"/>
            </p:cNvSpPr>
            <p:nvPr/>
          </p:nvSpPr>
          <p:spPr bwMode="auto">
            <a:xfrm flipV="1">
              <a:off x="3374" y="843"/>
              <a:ext cx="10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90" name="Line 282"/>
            <p:cNvSpPr>
              <a:spLocks noChangeAspect="1" noChangeShapeType="1"/>
            </p:cNvSpPr>
            <p:nvPr/>
          </p:nvSpPr>
          <p:spPr bwMode="auto">
            <a:xfrm flipV="1">
              <a:off x="3387" y="852"/>
              <a:ext cx="9" cy="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91" name="Line 283"/>
            <p:cNvSpPr>
              <a:spLocks noChangeAspect="1" noChangeShapeType="1"/>
            </p:cNvSpPr>
            <p:nvPr/>
          </p:nvSpPr>
          <p:spPr bwMode="auto">
            <a:xfrm flipV="1">
              <a:off x="3400" y="860"/>
              <a:ext cx="8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92" name="Line 284"/>
            <p:cNvSpPr>
              <a:spLocks noChangeAspect="1" noChangeShapeType="1"/>
            </p:cNvSpPr>
            <p:nvPr/>
          </p:nvSpPr>
          <p:spPr bwMode="auto">
            <a:xfrm flipV="1">
              <a:off x="3413" y="869"/>
              <a:ext cx="6" cy="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93" name="Line 285"/>
            <p:cNvSpPr>
              <a:spLocks noChangeAspect="1" noChangeShapeType="1"/>
            </p:cNvSpPr>
            <p:nvPr/>
          </p:nvSpPr>
          <p:spPr bwMode="auto">
            <a:xfrm flipV="1">
              <a:off x="3427" y="877"/>
              <a:ext cx="4" cy="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94" name="Line 286"/>
            <p:cNvSpPr>
              <a:spLocks noChangeAspect="1" noChangeShapeType="1"/>
            </p:cNvSpPr>
            <p:nvPr/>
          </p:nvSpPr>
          <p:spPr bwMode="auto">
            <a:xfrm flipV="1">
              <a:off x="3440" y="886"/>
              <a:ext cx="3" cy="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95" name="Line 287"/>
            <p:cNvSpPr>
              <a:spLocks noChangeAspect="1" noChangeShapeType="1"/>
            </p:cNvSpPr>
            <p:nvPr/>
          </p:nvSpPr>
          <p:spPr bwMode="auto">
            <a:xfrm flipV="1">
              <a:off x="3454" y="830"/>
              <a:ext cx="115" cy="6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96" name="Line 288"/>
            <p:cNvSpPr>
              <a:spLocks noChangeAspect="1" noChangeShapeType="1"/>
            </p:cNvSpPr>
            <p:nvPr/>
          </p:nvSpPr>
          <p:spPr bwMode="auto">
            <a:xfrm>
              <a:off x="3569" y="830"/>
              <a:ext cx="115" cy="6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97" name="Line 289"/>
            <p:cNvSpPr>
              <a:spLocks noChangeAspect="1" noChangeShapeType="1"/>
            </p:cNvSpPr>
            <p:nvPr/>
          </p:nvSpPr>
          <p:spPr bwMode="auto">
            <a:xfrm flipV="1">
              <a:off x="3684" y="830"/>
              <a:ext cx="115" cy="6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98" name="Line 290"/>
            <p:cNvSpPr>
              <a:spLocks noChangeAspect="1" noChangeShapeType="1"/>
            </p:cNvSpPr>
            <p:nvPr/>
          </p:nvSpPr>
          <p:spPr bwMode="auto">
            <a:xfrm>
              <a:off x="3799" y="830"/>
              <a:ext cx="115" cy="6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99" name="Line 291"/>
            <p:cNvSpPr>
              <a:spLocks noChangeAspect="1" noChangeShapeType="1"/>
            </p:cNvSpPr>
            <p:nvPr/>
          </p:nvSpPr>
          <p:spPr bwMode="auto">
            <a:xfrm flipV="1">
              <a:off x="3914" y="830"/>
              <a:ext cx="115" cy="6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300" name="Line 292"/>
            <p:cNvSpPr>
              <a:spLocks noChangeAspect="1" noChangeShapeType="1"/>
            </p:cNvSpPr>
            <p:nvPr/>
          </p:nvSpPr>
          <p:spPr bwMode="auto">
            <a:xfrm>
              <a:off x="3914" y="896"/>
              <a:ext cx="0" cy="1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301" name="Line 293"/>
            <p:cNvSpPr>
              <a:spLocks noChangeAspect="1" noChangeShapeType="1"/>
            </p:cNvSpPr>
            <p:nvPr/>
          </p:nvSpPr>
          <p:spPr bwMode="auto">
            <a:xfrm>
              <a:off x="3785" y="700"/>
              <a:ext cx="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302" name="Line 294"/>
            <p:cNvSpPr>
              <a:spLocks noChangeAspect="1" noChangeShapeType="1"/>
            </p:cNvSpPr>
            <p:nvPr/>
          </p:nvSpPr>
          <p:spPr bwMode="auto">
            <a:xfrm>
              <a:off x="3786" y="714"/>
              <a:ext cx="27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303" name="Line 295"/>
            <p:cNvSpPr>
              <a:spLocks noChangeAspect="1" noChangeShapeType="1"/>
            </p:cNvSpPr>
            <p:nvPr/>
          </p:nvSpPr>
          <p:spPr bwMode="auto">
            <a:xfrm>
              <a:off x="3787" y="729"/>
              <a:ext cx="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304" name="Line 296"/>
            <p:cNvSpPr>
              <a:spLocks noChangeAspect="1" noChangeShapeType="1"/>
            </p:cNvSpPr>
            <p:nvPr/>
          </p:nvSpPr>
          <p:spPr bwMode="auto">
            <a:xfrm>
              <a:off x="3789" y="743"/>
              <a:ext cx="2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305" name="Line 297"/>
            <p:cNvSpPr>
              <a:spLocks noChangeAspect="1" noChangeShapeType="1"/>
            </p:cNvSpPr>
            <p:nvPr/>
          </p:nvSpPr>
          <p:spPr bwMode="auto">
            <a:xfrm>
              <a:off x="3790" y="757"/>
              <a:ext cx="1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306" name="Line 298"/>
            <p:cNvSpPr>
              <a:spLocks noChangeAspect="1" noChangeShapeType="1"/>
            </p:cNvSpPr>
            <p:nvPr/>
          </p:nvSpPr>
          <p:spPr bwMode="auto">
            <a:xfrm>
              <a:off x="3792" y="771"/>
              <a:ext cx="15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307" name="Line 299"/>
            <p:cNvSpPr>
              <a:spLocks noChangeAspect="1" noChangeShapeType="1"/>
            </p:cNvSpPr>
            <p:nvPr/>
          </p:nvSpPr>
          <p:spPr bwMode="auto">
            <a:xfrm>
              <a:off x="3793" y="786"/>
              <a:ext cx="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308" name="Line 300"/>
            <p:cNvSpPr>
              <a:spLocks noChangeAspect="1" noChangeShapeType="1"/>
            </p:cNvSpPr>
            <p:nvPr/>
          </p:nvSpPr>
          <p:spPr bwMode="auto">
            <a:xfrm>
              <a:off x="3795" y="800"/>
              <a:ext cx="9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309" name="Line 301"/>
            <p:cNvSpPr>
              <a:spLocks noChangeAspect="1" noChangeShapeType="1"/>
            </p:cNvSpPr>
            <p:nvPr/>
          </p:nvSpPr>
          <p:spPr bwMode="auto">
            <a:xfrm>
              <a:off x="3796" y="815"/>
              <a:ext cx="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310" name="Line 302"/>
            <p:cNvSpPr>
              <a:spLocks noChangeAspect="1" noChangeShapeType="1"/>
            </p:cNvSpPr>
            <p:nvPr/>
          </p:nvSpPr>
          <p:spPr bwMode="auto">
            <a:xfrm>
              <a:off x="3569" y="726"/>
              <a:ext cx="1" cy="103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311" name="Freeform 303"/>
            <p:cNvSpPr>
              <a:spLocks noChangeAspect="1"/>
            </p:cNvSpPr>
            <p:nvPr/>
          </p:nvSpPr>
          <p:spPr bwMode="auto">
            <a:xfrm>
              <a:off x="3555" y="726"/>
              <a:ext cx="28" cy="1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0"/>
                </a:cxn>
                <a:cxn ang="0">
                  <a:pos x="58" y="342"/>
                </a:cxn>
                <a:cxn ang="0">
                  <a:pos x="48" y="348"/>
                </a:cxn>
                <a:cxn ang="0">
                  <a:pos x="41" y="342"/>
                </a:cxn>
                <a:cxn ang="0">
                  <a:pos x="0" y="0"/>
                </a:cxn>
              </a:cxnLst>
              <a:rect l="0" t="0" r="r" b="b"/>
              <a:pathLst>
                <a:path w="96" h="348">
                  <a:moveTo>
                    <a:pt x="0" y="0"/>
                  </a:moveTo>
                  <a:lnTo>
                    <a:pt x="96" y="0"/>
                  </a:lnTo>
                  <a:lnTo>
                    <a:pt x="58" y="342"/>
                  </a:lnTo>
                  <a:lnTo>
                    <a:pt x="48" y="348"/>
                  </a:lnTo>
                  <a:lnTo>
                    <a:pt x="41" y="3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312" name="Line 304"/>
            <p:cNvSpPr>
              <a:spLocks noChangeAspect="1" noChangeShapeType="1"/>
            </p:cNvSpPr>
            <p:nvPr/>
          </p:nvSpPr>
          <p:spPr bwMode="auto">
            <a:xfrm flipV="1">
              <a:off x="3684" y="897"/>
              <a:ext cx="1" cy="10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313" name="Freeform 305"/>
            <p:cNvSpPr>
              <a:spLocks noChangeAspect="1"/>
            </p:cNvSpPr>
            <p:nvPr/>
          </p:nvSpPr>
          <p:spPr bwMode="auto">
            <a:xfrm>
              <a:off x="3670" y="896"/>
              <a:ext cx="29" cy="107"/>
            </a:xfrm>
            <a:custGeom>
              <a:avLst/>
              <a:gdLst/>
              <a:ahLst/>
              <a:cxnLst>
                <a:cxn ang="0">
                  <a:pos x="96" y="355"/>
                </a:cxn>
                <a:cxn ang="0">
                  <a:pos x="0" y="355"/>
                </a:cxn>
                <a:cxn ang="0">
                  <a:pos x="39" y="6"/>
                </a:cxn>
                <a:cxn ang="0">
                  <a:pos x="48" y="0"/>
                </a:cxn>
                <a:cxn ang="0">
                  <a:pos x="56" y="6"/>
                </a:cxn>
                <a:cxn ang="0">
                  <a:pos x="96" y="355"/>
                </a:cxn>
              </a:cxnLst>
              <a:rect l="0" t="0" r="r" b="b"/>
              <a:pathLst>
                <a:path w="96" h="355">
                  <a:moveTo>
                    <a:pt x="96" y="355"/>
                  </a:moveTo>
                  <a:lnTo>
                    <a:pt x="0" y="355"/>
                  </a:lnTo>
                  <a:lnTo>
                    <a:pt x="39" y="6"/>
                  </a:lnTo>
                  <a:lnTo>
                    <a:pt x="48" y="0"/>
                  </a:lnTo>
                  <a:lnTo>
                    <a:pt x="56" y="6"/>
                  </a:lnTo>
                  <a:lnTo>
                    <a:pt x="96" y="355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314" name="Line 306"/>
            <p:cNvSpPr>
              <a:spLocks noChangeAspect="1" noChangeShapeType="1"/>
            </p:cNvSpPr>
            <p:nvPr/>
          </p:nvSpPr>
          <p:spPr bwMode="auto">
            <a:xfrm>
              <a:off x="3326" y="1210"/>
              <a:ext cx="131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315" name="Line 307"/>
            <p:cNvSpPr>
              <a:spLocks noChangeAspect="1" noChangeShapeType="1"/>
            </p:cNvSpPr>
            <p:nvPr/>
          </p:nvSpPr>
          <p:spPr bwMode="auto">
            <a:xfrm flipV="1">
              <a:off x="3457" y="1141"/>
              <a:ext cx="80" cy="1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316" name="Line 308"/>
            <p:cNvSpPr>
              <a:spLocks noChangeAspect="1" noChangeShapeType="1"/>
            </p:cNvSpPr>
            <p:nvPr/>
          </p:nvSpPr>
          <p:spPr bwMode="auto">
            <a:xfrm flipH="1" flipV="1">
              <a:off x="3457" y="1030"/>
              <a:ext cx="80" cy="1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317" name="Line 309"/>
            <p:cNvSpPr>
              <a:spLocks noChangeAspect="1" noChangeShapeType="1"/>
            </p:cNvSpPr>
            <p:nvPr/>
          </p:nvSpPr>
          <p:spPr bwMode="auto">
            <a:xfrm flipH="1">
              <a:off x="3326" y="1030"/>
              <a:ext cx="131" cy="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318" name="Line 310"/>
            <p:cNvSpPr>
              <a:spLocks noChangeAspect="1" noChangeShapeType="1"/>
            </p:cNvSpPr>
            <p:nvPr/>
          </p:nvSpPr>
          <p:spPr bwMode="auto">
            <a:xfrm>
              <a:off x="3552" y="990"/>
              <a:ext cx="7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319" name="Line 311"/>
            <p:cNvSpPr>
              <a:spLocks noChangeAspect="1" noChangeShapeType="1"/>
            </p:cNvSpPr>
            <p:nvPr/>
          </p:nvSpPr>
          <p:spPr bwMode="auto">
            <a:xfrm>
              <a:off x="3539" y="996"/>
              <a:ext cx="6" cy="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320" name="Line 312"/>
            <p:cNvSpPr>
              <a:spLocks noChangeAspect="1" noChangeShapeType="1"/>
            </p:cNvSpPr>
            <p:nvPr/>
          </p:nvSpPr>
          <p:spPr bwMode="auto">
            <a:xfrm>
              <a:off x="3525" y="1002"/>
              <a:ext cx="5" cy="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321" name="Line 313"/>
            <p:cNvSpPr>
              <a:spLocks noChangeAspect="1" noChangeShapeType="1"/>
            </p:cNvSpPr>
            <p:nvPr/>
          </p:nvSpPr>
          <p:spPr bwMode="auto">
            <a:xfrm>
              <a:off x="3511" y="1007"/>
              <a:ext cx="5" cy="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322" name="Line 314"/>
            <p:cNvSpPr>
              <a:spLocks noChangeAspect="1" noChangeShapeType="1"/>
            </p:cNvSpPr>
            <p:nvPr/>
          </p:nvSpPr>
          <p:spPr bwMode="auto">
            <a:xfrm>
              <a:off x="3498" y="1012"/>
              <a:ext cx="3" cy="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323" name="Line 315"/>
            <p:cNvSpPr>
              <a:spLocks noChangeAspect="1" noChangeShapeType="1"/>
            </p:cNvSpPr>
            <p:nvPr/>
          </p:nvSpPr>
          <p:spPr bwMode="auto">
            <a:xfrm>
              <a:off x="3484" y="1018"/>
              <a:ext cx="2" cy="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324" name="Line 316"/>
            <p:cNvSpPr>
              <a:spLocks noChangeAspect="1" noChangeShapeType="1"/>
            </p:cNvSpPr>
            <p:nvPr/>
          </p:nvSpPr>
          <p:spPr bwMode="auto">
            <a:xfrm>
              <a:off x="3470" y="1024"/>
              <a:ext cx="2" cy="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325" name="Line 317"/>
            <p:cNvSpPr>
              <a:spLocks noChangeAspect="1" noChangeShapeType="1"/>
            </p:cNvSpPr>
            <p:nvPr/>
          </p:nvSpPr>
          <p:spPr bwMode="auto">
            <a:xfrm flipH="1" flipV="1">
              <a:off x="3454" y="896"/>
              <a:ext cx="3" cy="13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427326" name="Text Box 318"/>
          <p:cNvSpPr txBox="1">
            <a:spLocks noChangeArrowheads="1"/>
          </p:cNvSpPr>
          <p:nvPr/>
        </p:nvSpPr>
        <p:spPr bwMode="auto">
          <a:xfrm>
            <a:off x="4972050" y="1075266"/>
            <a:ext cx="1403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800" dirty="0" err="1">
                <a:solidFill>
                  <a:srgbClr val="FFFFFF"/>
                </a:solidFill>
                <a:ea typeface="Arial" charset="0"/>
                <a:cs typeface="Arial" charset="0"/>
              </a:rPr>
              <a:t>brassinolide</a:t>
            </a:r>
            <a:endParaRPr lang="en-US" sz="1800" dirty="0">
              <a:solidFill>
                <a:srgbClr val="FFFFFF"/>
              </a:solidFill>
              <a:ea typeface="Arial" charset="0"/>
              <a:cs typeface="Arial" charset="0"/>
            </a:endParaRPr>
          </a:p>
        </p:txBody>
      </p:sp>
      <p:grpSp>
        <p:nvGrpSpPr>
          <p:cNvPr id="5" name="Group 339"/>
          <p:cNvGrpSpPr>
            <a:grpSpLocks/>
          </p:cNvGrpSpPr>
          <p:nvPr/>
        </p:nvGrpSpPr>
        <p:grpSpPr bwMode="auto">
          <a:xfrm>
            <a:off x="7128934" y="1504422"/>
            <a:ext cx="1373188" cy="1174749"/>
            <a:chOff x="4512" y="736"/>
            <a:chExt cx="865" cy="740"/>
          </a:xfrm>
        </p:grpSpPr>
        <p:sp>
          <p:nvSpPr>
            <p:cNvPr id="427348" name="Rectangle 340"/>
            <p:cNvSpPr>
              <a:spLocks noChangeAspect="1" noChangeArrowheads="1"/>
            </p:cNvSpPr>
            <p:nvPr/>
          </p:nvSpPr>
          <p:spPr bwMode="auto">
            <a:xfrm>
              <a:off x="4968" y="736"/>
              <a:ext cx="5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000">
                  <a:solidFill>
                    <a:srgbClr val="FFFFFF"/>
                  </a:solidFill>
                  <a:ea typeface="Arial" charset="0"/>
                  <a:cs typeface="Arial" charset="0"/>
                </a:rPr>
                <a:t>O</a:t>
              </a:r>
            </a:p>
          </p:txBody>
        </p:sp>
        <p:grpSp>
          <p:nvGrpSpPr>
            <p:cNvPr id="6" name="Group 341"/>
            <p:cNvGrpSpPr>
              <a:grpSpLocks/>
            </p:cNvGrpSpPr>
            <p:nvPr/>
          </p:nvGrpSpPr>
          <p:grpSpPr bwMode="auto">
            <a:xfrm>
              <a:off x="4512" y="816"/>
              <a:ext cx="865" cy="660"/>
              <a:chOff x="4093" y="234"/>
              <a:chExt cx="865" cy="660"/>
            </a:xfrm>
          </p:grpSpPr>
          <p:sp>
            <p:nvSpPr>
              <p:cNvPr id="427350" name="Line 342"/>
              <p:cNvSpPr>
                <a:spLocks noChangeAspect="1" noChangeShapeType="1"/>
              </p:cNvSpPr>
              <p:nvPr/>
            </p:nvSpPr>
            <p:spPr bwMode="auto">
              <a:xfrm flipV="1">
                <a:off x="4093" y="464"/>
                <a:ext cx="37" cy="14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27351" name="Line 343"/>
              <p:cNvSpPr>
                <a:spLocks noChangeAspect="1" noChangeShapeType="1"/>
              </p:cNvSpPr>
              <p:nvPr/>
            </p:nvSpPr>
            <p:spPr bwMode="auto">
              <a:xfrm flipV="1">
                <a:off x="4130" y="456"/>
                <a:ext cx="145" cy="8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27352" name="Line 344"/>
              <p:cNvSpPr>
                <a:spLocks noChangeAspect="1" noChangeShapeType="1"/>
              </p:cNvSpPr>
              <p:nvPr/>
            </p:nvSpPr>
            <p:spPr bwMode="auto">
              <a:xfrm>
                <a:off x="4275" y="456"/>
                <a:ext cx="52" cy="135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27353" name="Line 345"/>
              <p:cNvSpPr>
                <a:spLocks noChangeAspect="1" noChangeShapeType="1"/>
              </p:cNvSpPr>
              <p:nvPr/>
            </p:nvSpPr>
            <p:spPr bwMode="auto">
              <a:xfrm flipH="1">
                <a:off x="4214" y="591"/>
                <a:ext cx="113" cy="92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27354" name="Line 34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093" y="604"/>
                <a:ext cx="121" cy="79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27355" name="Rectangle 347"/>
              <p:cNvSpPr>
                <a:spLocks noChangeAspect="1" noChangeArrowheads="1"/>
              </p:cNvSpPr>
              <p:nvPr/>
            </p:nvSpPr>
            <p:spPr bwMode="auto">
              <a:xfrm>
                <a:off x="4195" y="797"/>
                <a:ext cx="53" cy="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000">
                    <a:solidFill>
                      <a:srgbClr val="FFFFFF"/>
                    </a:solidFill>
                    <a:ea typeface="Arial" charset="0"/>
                    <a:cs typeface="Arial" charset="0"/>
                  </a:rPr>
                  <a:t>O</a:t>
                </a:r>
              </a:p>
            </p:txBody>
          </p:sp>
          <p:sp>
            <p:nvSpPr>
              <p:cNvPr id="427356" name="Line 348"/>
              <p:cNvSpPr>
                <a:spLocks noChangeAspect="1" noChangeShapeType="1"/>
              </p:cNvSpPr>
              <p:nvPr/>
            </p:nvSpPr>
            <p:spPr bwMode="auto">
              <a:xfrm>
                <a:off x="4222" y="675"/>
                <a:ext cx="7" cy="124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27357" name="Line 349"/>
              <p:cNvSpPr>
                <a:spLocks noChangeAspect="1" noChangeShapeType="1"/>
              </p:cNvSpPr>
              <p:nvPr/>
            </p:nvSpPr>
            <p:spPr bwMode="auto">
              <a:xfrm>
                <a:off x="4206" y="677"/>
                <a:ext cx="6" cy="124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27358" name="Line 350"/>
              <p:cNvSpPr>
                <a:spLocks noChangeAspect="1" noChangeShapeType="1"/>
              </p:cNvSpPr>
              <p:nvPr/>
            </p:nvSpPr>
            <p:spPr bwMode="auto">
              <a:xfrm flipH="1" flipV="1">
                <a:off x="4327" y="591"/>
                <a:ext cx="139" cy="37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27359" name="Freeform 351"/>
              <p:cNvSpPr>
                <a:spLocks noChangeAspect="1"/>
              </p:cNvSpPr>
              <p:nvPr/>
            </p:nvSpPr>
            <p:spPr bwMode="auto">
              <a:xfrm>
                <a:off x="4327" y="589"/>
                <a:ext cx="150" cy="51"/>
              </a:xfrm>
              <a:custGeom>
                <a:avLst/>
                <a:gdLst/>
                <a:ahLst/>
                <a:cxnLst>
                  <a:cxn ang="0">
                    <a:pos x="500" y="88"/>
                  </a:cxn>
                  <a:cxn ang="0">
                    <a:pos x="463" y="131"/>
                  </a:cxn>
                  <a:cxn ang="0">
                    <a:pos x="431" y="169"/>
                  </a:cxn>
                  <a:cxn ang="0">
                    <a:pos x="2" y="15"/>
                  </a:cxn>
                  <a:cxn ang="0">
                    <a:pos x="0" y="6"/>
                  </a:cxn>
                  <a:cxn ang="0">
                    <a:pos x="6" y="0"/>
                  </a:cxn>
                  <a:cxn ang="0">
                    <a:pos x="500" y="88"/>
                  </a:cxn>
                </a:cxnLst>
                <a:rect l="0" t="0" r="r" b="b"/>
                <a:pathLst>
                  <a:path w="500" h="169">
                    <a:moveTo>
                      <a:pt x="500" y="88"/>
                    </a:moveTo>
                    <a:lnTo>
                      <a:pt x="463" y="131"/>
                    </a:lnTo>
                    <a:lnTo>
                      <a:pt x="431" y="169"/>
                    </a:lnTo>
                    <a:lnTo>
                      <a:pt x="2" y="15"/>
                    </a:lnTo>
                    <a:lnTo>
                      <a:pt x="0" y="6"/>
                    </a:lnTo>
                    <a:lnTo>
                      <a:pt x="6" y="0"/>
                    </a:lnTo>
                    <a:lnTo>
                      <a:pt x="500" y="8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27360" name="Line 352"/>
              <p:cNvSpPr>
                <a:spLocks noChangeAspect="1" noChangeShapeType="1"/>
              </p:cNvSpPr>
              <p:nvPr/>
            </p:nvSpPr>
            <p:spPr bwMode="auto">
              <a:xfrm flipH="1">
                <a:off x="4276" y="336"/>
                <a:ext cx="76" cy="120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27361" name="Freeform 353"/>
              <p:cNvSpPr>
                <a:spLocks noChangeAspect="1"/>
              </p:cNvSpPr>
              <p:nvPr/>
            </p:nvSpPr>
            <p:spPr bwMode="auto">
              <a:xfrm>
                <a:off x="4274" y="333"/>
                <a:ext cx="96" cy="124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265" y="7"/>
                  </a:cxn>
                  <a:cxn ang="0">
                    <a:pos x="320" y="17"/>
                  </a:cxn>
                  <a:cxn ang="0">
                    <a:pos x="13" y="412"/>
                  </a:cxn>
                  <a:cxn ang="0">
                    <a:pos x="4" y="411"/>
                  </a:cxn>
                  <a:cxn ang="0">
                    <a:pos x="0" y="403"/>
                  </a:cxn>
                  <a:cxn ang="0">
                    <a:pos x="215" y="0"/>
                  </a:cxn>
                </a:cxnLst>
                <a:rect l="0" t="0" r="r" b="b"/>
                <a:pathLst>
                  <a:path w="320" h="412">
                    <a:moveTo>
                      <a:pt x="215" y="0"/>
                    </a:moveTo>
                    <a:lnTo>
                      <a:pt x="265" y="7"/>
                    </a:lnTo>
                    <a:lnTo>
                      <a:pt x="320" y="17"/>
                    </a:lnTo>
                    <a:lnTo>
                      <a:pt x="13" y="412"/>
                    </a:lnTo>
                    <a:lnTo>
                      <a:pt x="4" y="411"/>
                    </a:lnTo>
                    <a:lnTo>
                      <a:pt x="0" y="403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27362" name="Line 354"/>
              <p:cNvSpPr>
                <a:spLocks noChangeAspect="1" noChangeShapeType="1"/>
              </p:cNvSpPr>
              <p:nvPr/>
            </p:nvSpPr>
            <p:spPr bwMode="auto">
              <a:xfrm flipV="1">
                <a:off x="4466" y="544"/>
                <a:ext cx="98" cy="84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27363" name="Line 355"/>
              <p:cNvSpPr>
                <a:spLocks noChangeAspect="1" noChangeShapeType="1"/>
              </p:cNvSpPr>
              <p:nvPr/>
            </p:nvSpPr>
            <p:spPr bwMode="auto">
              <a:xfrm>
                <a:off x="4564" y="544"/>
                <a:ext cx="142" cy="3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27364" name="Line 356"/>
              <p:cNvSpPr>
                <a:spLocks noChangeAspect="1" noChangeShapeType="1"/>
              </p:cNvSpPr>
              <p:nvPr/>
            </p:nvSpPr>
            <p:spPr bwMode="auto">
              <a:xfrm>
                <a:off x="4570" y="562"/>
                <a:ext cx="130" cy="2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27365" name="Line 357"/>
              <p:cNvSpPr>
                <a:spLocks noChangeAspect="1" noChangeShapeType="1"/>
              </p:cNvSpPr>
              <p:nvPr/>
            </p:nvSpPr>
            <p:spPr bwMode="auto">
              <a:xfrm>
                <a:off x="4706" y="547"/>
                <a:ext cx="125" cy="92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27366" name="Line 358"/>
              <p:cNvSpPr>
                <a:spLocks noChangeAspect="1" noChangeShapeType="1"/>
              </p:cNvSpPr>
              <p:nvPr/>
            </p:nvSpPr>
            <p:spPr bwMode="auto">
              <a:xfrm flipV="1">
                <a:off x="4831" y="569"/>
                <a:ext cx="127" cy="7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27367" name="Line 359"/>
              <p:cNvSpPr>
                <a:spLocks noChangeAspect="1" noChangeShapeType="1"/>
              </p:cNvSpPr>
              <p:nvPr/>
            </p:nvSpPr>
            <p:spPr bwMode="auto">
              <a:xfrm>
                <a:off x="4353" y="335"/>
                <a:ext cx="145" cy="1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27368" name="Line 360"/>
              <p:cNvSpPr>
                <a:spLocks noChangeAspect="1" noChangeShapeType="1"/>
              </p:cNvSpPr>
              <p:nvPr/>
            </p:nvSpPr>
            <p:spPr bwMode="auto">
              <a:xfrm flipV="1">
                <a:off x="4488" y="234"/>
                <a:ext cx="58" cy="101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27369" name="Line 361"/>
              <p:cNvSpPr>
                <a:spLocks noChangeAspect="1" noChangeShapeType="1"/>
              </p:cNvSpPr>
              <p:nvPr/>
            </p:nvSpPr>
            <p:spPr bwMode="auto">
              <a:xfrm flipV="1">
                <a:off x="4503" y="242"/>
                <a:ext cx="58" cy="102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27370" name="Rectangle 362"/>
              <p:cNvSpPr>
                <a:spLocks noChangeAspect="1" noChangeArrowheads="1"/>
              </p:cNvSpPr>
              <p:nvPr/>
            </p:nvSpPr>
            <p:spPr bwMode="auto">
              <a:xfrm>
                <a:off x="4549" y="431"/>
                <a:ext cx="53" cy="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000">
                    <a:solidFill>
                      <a:srgbClr val="FFFFFF"/>
                    </a:solidFill>
                    <a:ea typeface="Arial" charset="0"/>
                    <a:cs typeface="Arial" charset="0"/>
                  </a:rPr>
                  <a:t>O</a:t>
                </a:r>
              </a:p>
            </p:txBody>
          </p:sp>
          <p:sp>
            <p:nvSpPr>
              <p:cNvPr id="427371" name="Rectangle 363"/>
              <p:cNvSpPr>
                <a:spLocks noChangeAspect="1" noChangeArrowheads="1"/>
              </p:cNvSpPr>
              <p:nvPr/>
            </p:nvSpPr>
            <p:spPr bwMode="auto">
              <a:xfrm>
                <a:off x="4615" y="431"/>
                <a:ext cx="50" cy="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000">
                    <a:solidFill>
                      <a:srgbClr val="FFFFFF"/>
                    </a:solidFill>
                    <a:ea typeface="Arial" charset="0"/>
                    <a:cs typeface="Arial" charset="0"/>
                  </a:rPr>
                  <a:t>H</a:t>
                </a:r>
              </a:p>
            </p:txBody>
          </p:sp>
          <p:sp>
            <p:nvSpPr>
              <p:cNvPr id="427372" name="Line 364"/>
              <p:cNvSpPr>
                <a:spLocks noChangeAspect="1" noChangeShapeType="1"/>
              </p:cNvSpPr>
              <p:nvPr/>
            </p:nvSpPr>
            <p:spPr bwMode="auto">
              <a:xfrm>
                <a:off x="4498" y="335"/>
                <a:ext cx="59" cy="103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427373" name="Text Box 365"/>
          <p:cNvSpPr txBox="1">
            <a:spLocks noChangeArrowheads="1"/>
          </p:cNvSpPr>
          <p:nvPr/>
        </p:nvSpPr>
        <p:spPr bwMode="auto">
          <a:xfrm>
            <a:off x="7171270" y="2833688"/>
            <a:ext cx="156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800" dirty="0" err="1">
                <a:solidFill>
                  <a:srgbClr val="FFFFFF"/>
                </a:solidFill>
                <a:ea typeface="Arial" charset="0"/>
                <a:cs typeface="Arial" charset="0"/>
              </a:rPr>
              <a:t>jasmonic</a:t>
            </a:r>
            <a:r>
              <a:rPr lang="en-US" sz="1800" dirty="0">
                <a:solidFill>
                  <a:srgbClr val="FFFFFF"/>
                </a:solidFill>
                <a:ea typeface="Arial" charset="0"/>
                <a:cs typeface="Arial" charset="0"/>
              </a:rPr>
              <a:t> acid</a:t>
            </a:r>
          </a:p>
        </p:txBody>
      </p:sp>
      <p:sp>
        <p:nvSpPr>
          <p:cNvPr id="427375" name="Rectangle 367"/>
          <p:cNvSpPr>
            <a:spLocks noGrp="1" noChangeArrowheads="1"/>
          </p:cNvSpPr>
          <p:nvPr>
            <p:ph type="title"/>
          </p:nvPr>
        </p:nvSpPr>
        <p:spPr>
          <a:xfrm>
            <a:off x="165100" y="67736"/>
            <a:ext cx="8978900" cy="93027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dirty="0">
                <a:solidFill>
                  <a:srgbClr val="FFFF00"/>
                </a:solidFill>
                <a:latin typeface="Arial" charset="0"/>
              </a:rPr>
              <a:t>Small molecule hormones link the environment to development</a:t>
            </a:r>
          </a:p>
        </p:txBody>
      </p:sp>
      <p:pic>
        <p:nvPicPr>
          <p:cNvPr id="373" name="Picture 372" descr="fibonacci-aloe.jpg"/>
          <p:cNvPicPr>
            <a:picLocks noChangeAspect="1"/>
          </p:cNvPicPr>
          <p:nvPr/>
        </p:nvPicPr>
        <p:blipFill>
          <a:blip r:embed="rId5">
            <a:alphaModFix amt="73000"/>
          </a:blip>
          <a:stretch>
            <a:fillRect/>
          </a:stretch>
        </p:blipFill>
        <p:spPr>
          <a:xfrm>
            <a:off x="6511191" y="4946652"/>
            <a:ext cx="2595904" cy="1695450"/>
          </a:xfrm>
          <a:prstGeom prst="rect">
            <a:avLst/>
          </a:prstGeom>
        </p:spPr>
      </p:pic>
      <p:grpSp>
        <p:nvGrpSpPr>
          <p:cNvPr id="7" name="Group 376"/>
          <p:cNvGrpSpPr/>
          <p:nvPr/>
        </p:nvGrpSpPr>
        <p:grpSpPr>
          <a:xfrm>
            <a:off x="3953933" y="1075266"/>
            <a:ext cx="1049867" cy="930275"/>
            <a:chOff x="3598333" y="990600"/>
            <a:chExt cx="1049867" cy="930275"/>
          </a:xfrm>
        </p:grpSpPr>
        <p:pic>
          <p:nvPicPr>
            <p:cNvPr id="375" name="Picture 374" descr="PC.072504.wc.f3.gif"/>
            <p:cNvPicPr>
              <a:picLocks noChangeAspect="1"/>
            </p:cNvPicPr>
            <p:nvPr/>
          </p:nvPicPr>
          <p:blipFill>
            <a:blip r:embed="rId6"/>
            <a:srcRect l="51590" t="768" r="30682" b="81915"/>
            <a:stretch>
              <a:fillRect/>
            </a:stretch>
          </p:blipFill>
          <p:spPr>
            <a:xfrm>
              <a:off x="3657600" y="990600"/>
              <a:ext cx="990600" cy="930275"/>
            </a:xfrm>
            <a:prstGeom prst="rect">
              <a:avLst/>
            </a:prstGeom>
          </p:spPr>
        </p:pic>
        <p:sp>
          <p:nvSpPr>
            <p:cNvPr id="376" name="Rectangle 375"/>
            <p:cNvSpPr/>
            <p:nvPr/>
          </p:nvSpPr>
          <p:spPr bwMode="auto">
            <a:xfrm>
              <a:off x="3598333" y="990600"/>
              <a:ext cx="237067" cy="254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pic>
        <p:nvPicPr>
          <p:cNvPr id="379" name="Picture 378" descr="Arabidopsis_thaliana_trichome.png"/>
          <p:cNvPicPr>
            <a:picLocks noChangeAspect="1"/>
          </p:cNvPicPr>
          <p:nvPr/>
        </p:nvPicPr>
        <p:blipFill>
          <a:blip r:embed="rId7"/>
          <a:srcRect l="2795"/>
          <a:stretch>
            <a:fillRect/>
          </a:stretch>
        </p:blipFill>
        <p:spPr>
          <a:xfrm>
            <a:off x="1236118" y="4928552"/>
            <a:ext cx="2109590" cy="1929448"/>
          </a:xfrm>
          <a:prstGeom prst="rect">
            <a:avLst/>
          </a:prstGeom>
        </p:spPr>
      </p:pic>
      <p:grpSp>
        <p:nvGrpSpPr>
          <p:cNvPr id="8" name="Group 50"/>
          <p:cNvGrpSpPr>
            <a:grpSpLocks/>
          </p:cNvGrpSpPr>
          <p:nvPr/>
        </p:nvGrpSpPr>
        <p:grpSpPr bwMode="auto">
          <a:xfrm>
            <a:off x="304800" y="4495800"/>
            <a:ext cx="1778000" cy="1044576"/>
            <a:chOff x="789" y="2758"/>
            <a:chExt cx="1120" cy="658"/>
          </a:xfrm>
        </p:grpSpPr>
        <p:sp>
          <p:nvSpPr>
            <p:cNvPr id="427059" name="Rectangle 51"/>
            <p:cNvSpPr>
              <a:spLocks noChangeAspect="1" noChangeArrowheads="1"/>
            </p:cNvSpPr>
            <p:nvPr/>
          </p:nvSpPr>
          <p:spPr bwMode="auto">
            <a:xfrm>
              <a:off x="789" y="3102"/>
              <a:ext cx="50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000">
                  <a:solidFill>
                    <a:srgbClr val="FFFFFF"/>
                  </a:solidFill>
                  <a:ea typeface="Arial" charset="0"/>
                  <a:cs typeface="Arial" charset="0"/>
                </a:rPr>
                <a:t>H</a:t>
              </a:r>
              <a:endParaRPr lang="en-US" sz="1800">
                <a:solidFill>
                  <a:srgbClr val="FFFF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427060" name="Rectangle 52"/>
            <p:cNvSpPr>
              <a:spLocks noChangeAspect="1" noChangeArrowheads="1"/>
            </p:cNvSpPr>
            <p:nvPr/>
          </p:nvSpPr>
          <p:spPr bwMode="auto">
            <a:xfrm>
              <a:off x="839" y="3102"/>
              <a:ext cx="5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000">
                  <a:solidFill>
                    <a:srgbClr val="FFFFFF"/>
                  </a:solidFill>
                  <a:ea typeface="Arial" charset="0"/>
                  <a:cs typeface="Arial" charset="0"/>
                </a:rPr>
                <a:t>O</a:t>
              </a:r>
              <a:endParaRPr lang="en-US" sz="1800">
                <a:solidFill>
                  <a:srgbClr val="FFFF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427061" name="Rectangle 53"/>
            <p:cNvSpPr>
              <a:spLocks noChangeAspect="1" noChangeArrowheads="1"/>
            </p:cNvSpPr>
            <p:nvPr/>
          </p:nvSpPr>
          <p:spPr bwMode="auto">
            <a:xfrm>
              <a:off x="1196" y="3183"/>
              <a:ext cx="50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000">
                  <a:solidFill>
                    <a:srgbClr val="FFFFFF"/>
                  </a:solidFill>
                  <a:ea typeface="Arial" charset="0"/>
                  <a:cs typeface="Arial" charset="0"/>
                </a:rPr>
                <a:t>H</a:t>
              </a:r>
              <a:endParaRPr lang="en-US" sz="1800">
                <a:solidFill>
                  <a:srgbClr val="FFFF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427062" name="Rectangle 54"/>
            <p:cNvSpPr>
              <a:spLocks noChangeAspect="1" noChangeArrowheads="1"/>
            </p:cNvSpPr>
            <p:nvPr/>
          </p:nvSpPr>
          <p:spPr bwMode="auto">
            <a:xfrm>
              <a:off x="1428" y="2758"/>
              <a:ext cx="50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000">
                  <a:solidFill>
                    <a:srgbClr val="FFFFFF"/>
                  </a:solidFill>
                  <a:ea typeface="Arial" charset="0"/>
                  <a:cs typeface="Arial" charset="0"/>
                </a:rPr>
                <a:t>H</a:t>
              </a:r>
              <a:endParaRPr lang="en-US" sz="1800">
                <a:solidFill>
                  <a:srgbClr val="FFFF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427063" name="Rectangle 55"/>
            <p:cNvSpPr>
              <a:spLocks noChangeAspect="1" noChangeArrowheads="1"/>
            </p:cNvSpPr>
            <p:nvPr/>
          </p:nvSpPr>
          <p:spPr bwMode="auto">
            <a:xfrm>
              <a:off x="1201" y="2765"/>
              <a:ext cx="5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000">
                  <a:solidFill>
                    <a:srgbClr val="FFFFFF"/>
                  </a:solidFill>
                  <a:ea typeface="Arial" charset="0"/>
                  <a:cs typeface="Arial" charset="0"/>
                </a:rPr>
                <a:t>O</a:t>
              </a:r>
              <a:endParaRPr lang="en-US" sz="1800">
                <a:solidFill>
                  <a:srgbClr val="FFFF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427064" name="Rectangle 56"/>
            <p:cNvSpPr>
              <a:spLocks noChangeAspect="1" noChangeArrowheads="1"/>
            </p:cNvSpPr>
            <p:nvPr/>
          </p:nvSpPr>
          <p:spPr bwMode="auto">
            <a:xfrm>
              <a:off x="1796" y="3037"/>
              <a:ext cx="5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000">
                  <a:solidFill>
                    <a:srgbClr val="FFFFFF"/>
                  </a:solidFill>
                  <a:ea typeface="Arial" charset="0"/>
                  <a:cs typeface="Arial" charset="0"/>
                </a:rPr>
                <a:t>O</a:t>
              </a:r>
              <a:endParaRPr lang="en-US" sz="1800">
                <a:solidFill>
                  <a:srgbClr val="FFFF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427065" name="Rectangle 57"/>
            <p:cNvSpPr>
              <a:spLocks noChangeAspect="1" noChangeArrowheads="1"/>
            </p:cNvSpPr>
            <p:nvPr/>
          </p:nvSpPr>
          <p:spPr bwMode="auto">
            <a:xfrm>
              <a:off x="1859" y="3037"/>
              <a:ext cx="50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000">
                  <a:solidFill>
                    <a:srgbClr val="FFFFFF"/>
                  </a:solidFill>
                  <a:ea typeface="Arial" charset="0"/>
                  <a:cs typeface="Arial" charset="0"/>
                </a:rPr>
                <a:t>H</a:t>
              </a:r>
              <a:endParaRPr lang="en-US" sz="1800">
                <a:solidFill>
                  <a:srgbClr val="FFFF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427066" name="Rectangle 58"/>
            <p:cNvSpPr>
              <a:spLocks noChangeAspect="1" noChangeArrowheads="1"/>
            </p:cNvSpPr>
            <p:nvPr/>
          </p:nvSpPr>
          <p:spPr bwMode="auto">
            <a:xfrm>
              <a:off x="1003" y="2950"/>
              <a:ext cx="5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000">
                  <a:solidFill>
                    <a:srgbClr val="FFFFFF"/>
                  </a:solidFill>
                  <a:ea typeface="Arial" charset="0"/>
                  <a:cs typeface="Arial" charset="0"/>
                </a:rPr>
                <a:t>O</a:t>
              </a:r>
              <a:endParaRPr lang="en-US" sz="1800">
                <a:solidFill>
                  <a:srgbClr val="FFFF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427067" name="Rectangle 59"/>
            <p:cNvSpPr>
              <a:spLocks noChangeAspect="1" noChangeArrowheads="1"/>
            </p:cNvSpPr>
            <p:nvPr/>
          </p:nvSpPr>
          <p:spPr bwMode="auto">
            <a:xfrm>
              <a:off x="1437" y="3309"/>
              <a:ext cx="5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000">
                  <a:solidFill>
                    <a:srgbClr val="FFFFFF"/>
                  </a:solidFill>
                  <a:ea typeface="Arial" charset="0"/>
                  <a:cs typeface="Arial" charset="0"/>
                </a:rPr>
                <a:t>O</a:t>
              </a:r>
              <a:endParaRPr lang="en-US" sz="1800">
                <a:solidFill>
                  <a:srgbClr val="FFFF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427068" name="Rectangle 60"/>
            <p:cNvSpPr>
              <a:spLocks noChangeAspect="1" noChangeArrowheads="1"/>
            </p:cNvSpPr>
            <p:nvPr/>
          </p:nvSpPr>
          <p:spPr bwMode="auto">
            <a:xfrm>
              <a:off x="1133" y="3319"/>
              <a:ext cx="50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000">
                  <a:solidFill>
                    <a:srgbClr val="FFFFFF"/>
                  </a:solidFill>
                  <a:ea typeface="Arial" charset="0"/>
                  <a:cs typeface="Arial" charset="0"/>
                </a:rPr>
                <a:t>H</a:t>
              </a:r>
              <a:endParaRPr lang="en-US" sz="1800">
                <a:solidFill>
                  <a:srgbClr val="FFFF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427069" name="Rectangle 61"/>
            <p:cNvSpPr>
              <a:spLocks noChangeAspect="1" noChangeArrowheads="1"/>
            </p:cNvSpPr>
            <p:nvPr/>
          </p:nvSpPr>
          <p:spPr bwMode="auto">
            <a:xfrm>
              <a:off x="1189" y="3318"/>
              <a:ext cx="5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000">
                  <a:solidFill>
                    <a:srgbClr val="FFFFFF"/>
                  </a:solidFill>
                  <a:ea typeface="Arial" charset="0"/>
                  <a:cs typeface="Arial" charset="0"/>
                </a:rPr>
                <a:t>O</a:t>
              </a:r>
              <a:endParaRPr lang="en-US" sz="1800">
                <a:solidFill>
                  <a:srgbClr val="FFFF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427070" name="Line 62"/>
            <p:cNvSpPr>
              <a:spLocks noChangeAspect="1" noChangeShapeType="1"/>
            </p:cNvSpPr>
            <p:nvPr/>
          </p:nvSpPr>
          <p:spPr bwMode="auto">
            <a:xfrm flipV="1">
              <a:off x="1000" y="2887"/>
              <a:ext cx="113" cy="64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071" name="Line 63"/>
            <p:cNvSpPr>
              <a:spLocks noChangeAspect="1" noChangeShapeType="1"/>
            </p:cNvSpPr>
            <p:nvPr/>
          </p:nvSpPr>
          <p:spPr bwMode="auto">
            <a:xfrm flipV="1">
              <a:off x="1015" y="2904"/>
              <a:ext cx="98" cy="57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072" name="Line 64"/>
            <p:cNvSpPr>
              <a:spLocks noChangeAspect="1" noChangeShapeType="1"/>
            </p:cNvSpPr>
            <p:nvPr/>
          </p:nvSpPr>
          <p:spPr bwMode="auto">
            <a:xfrm>
              <a:off x="1000" y="2951"/>
              <a:ext cx="0" cy="132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073" name="Line 65"/>
            <p:cNvSpPr>
              <a:spLocks noChangeAspect="1" noChangeShapeType="1"/>
            </p:cNvSpPr>
            <p:nvPr/>
          </p:nvSpPr>
          <p:spPr bwMode="auto">
            <a:xfrm>
              <a:off x="1000" y="3083"/>
              <a:ext cx="113" cy="66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074" name="Line 66"/>
            <p:cNvSpPr>
              <a:spLocks noChangeAspect="1" noChangeShapeType="1"/>
            </p:cNvSpPr>
            <p:nvPr/>
          </p:nvSpPr>
          <p:spPr bwMode="auto">
            <a:xfrm flipV="1">
              <a:off x="1113" y="3083"/>
              <a:ext cx="114" cy="66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075" name="Line 67"/>
            <p:cNvSpPr>
              <a:spLocks noChangeAspect="1" noChangeShapeType="1"/>
            </p:cNvSpPr>
            <p:nvPr/>
          </p:nvSpPr>
          <p:spPr bwMode="auto">
            <a:xfrm>
              <a:off x="1180" y="2925"/>
              <a:ext cx="47" cy="26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076" name="Line 68"/>
            <p:cNvSpPr>
              <a:spLocks noChangeAspect="1" noChangeShapeType="1"/>
            </p:cNvSpPr>
            <p:nvPr/>
          </p:nvSpPr>
          <p:spPr bwMode="auto">
            <a:xfrm>
              <a:off x="1113" y="2887"/>
              <a:ext cx="46" cy="26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077" name="Line 69"/>
            <p:cNvSpPr>
              <a:spLocks noChangeAspect="1" noChangeShapeType="1"/>
            </p:cNvSpPr>
            <p:nvPr/>
          </p:nvSpPr>
          <p:spPr bwMode="auto">
            <a:xfrm flipV="1">
              <a:off x="1227" y="2951"/>
              <a:ext cx="1" cy="132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078" name="Line 70"/>
            <p:cNvSpPr>
              <a:spLocks noChangeAspect="1" noChangeShapeType="1"/>
            </p:cNvSpPr>
            <p:nvPr/>
          </p:nvSpPr>
          <p:spPr bwMode="auto">
            <a:xfrm flipH="1">
              <a:off x="1342" y="3083"/>
              <a:ext cx="114" cy="66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079" name="Line 71"/>
            <p:cNvSpPr>
              <a:spLocks noChangeAspect="1" noChangeShapeType="1"/>
            </p:cNvSpPr>
            <p:nvPr/>
          </p:nvSpPr>
          <p:spPr bwMode="auto">
            <a:xfrm flipH="1" flipV="1">
              <a:off x="1227" y="3083"/>
              <a:ext cx="115" cy="66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080" name="Line 72"/>
            <p:cNvSpPr>
              <a:spLocks noChangeAspect="1" noChangeShapeType="1"/>
            </p:cNvSpPr>
            <p:nvPr/>
          </p:nvSpPr>
          <p:spPr bwMode="auto">
            <a:xfrm>
              <a:off x="1227" y="2951"/>
              <a:ext cx="229" cy="1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081" name="Line 73"/>
            <p:cNvSpPr>
              <a:spLocks noChangeAspect="1" noChangeShapeType="1"/>
            </p:cNvSpPr>
            <p:nvPr/>
          </p:nvSpPr>
          <p:spPr bwMode="auto">
            <a:xfrm flipV="1">
              <a:off x="1456" y="2951"/>
              <a:ext cx="0" cy="132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082" name="Line 74"/>
            <p:cNvSpPr>
              <a:spLocks noChangeAspect="1" noChangeShapeType="1"/>
            </p:cNvSpPr>
            <p:nvPr/>
          </p:nvSpPr>
          <p:spPr bwMode="auto">
            <a:xfrm>
              <a:off x="1456" y="3083"/>
              <a:ext cx="115" cy="66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083" name="Line 75"/>
            <p:cNvSpPr>
              <a:spLocks noChangeAspect="1" noChangeShapeType="1"/>
            </p:cNvSpPr>
            <p:nvPr/>
          </p:nvSpPr>
          <p:spPr bwMode="auto">
            <a:xfrm flipV="1">
              <a:off x="1571" y="3083"/>
              <a:ext cx="114" cy="66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084" name="Line 76"/>
            <p:cNvSpPr>
              <a:spLocks noChangeAspect="1" noChangeShapeType="1"/>
            </p:cNvSpPr>
            <p:nvPr/>
          </p:nvSpPr>
          <p:spPr bwMode="auto">
            <a:xfrm flipV="1">
              <a:off x="1685" y="2951"/>
              <a:ext cx="1" cy="132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085" name="Line 77"/>
            <p:cNvSpPr>
              <a:spLocks noChangeAspect="1" noChangeShapeType="1"/>
            </p:cNvSpPr>
            <p:nvPr/>
          </p:nvSpPr>
          <p:spPr bwMode="auto">
            <a:xfrm flipH="1" flipV="1">
              <a:off x="1570" y="2885"/>
              <a:ext cx="115" cy="66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086" name="Line 78"/>
            <p:cNvSpPr>
              <a:spLocks noChangeAspect="1" noChangeShapeType="1"/>
            </p:cNvSpPr>
            <p:nvPr/>
          </p:nvSpPr>
          <p:spPr bwMode="auto">
            <a:xfrm flipH="1">
              <a:off x="1456" y="2885"/>
              <a:ext cx="114" cy="66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087" name="Line 79"/>
            <p:cNvSpPr>
              <a:spLocks noChangeAspect="1" noChangeShapeType="1"/>
            </p:cNvSpPr>
            <p:nvPr/>
          </p:nvSpPr>
          <p:spPr bwMode="auto">
            <a:xfrm flipV="1">
              <a:off x="1112" y="3150"/>
              <a:ext cx="1" cy="128"/>
            </a:xfrm>
            <a:prstGeom prst="line">
              <a:avLst/>
            </a:prstGeom>
            <a:noFill/>
            <a:ln w="1588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088" name="Freeform 80"/>
            <p:cNvSpPr>
              <a:spLocks noChangeAspect="1"/>
            </p:cNvSpPr>
            <p:nvPr/>
          </p:nvSpPr>
          <p:spPr bwMode="auto">
            <a:xfrm>
              <a:off x="1098" y="3149"/>
              <a:ext cx="29" cy="130"/>
            </a:xfrm>
            <a:custGeom>
              <a:avLst/>
              <a:gdLst/>
              <a:ahLst/>
              <a:cxnLst>
                <a:cxn ang="0">
                  <a:pos x="48" y="216"/>
                </a:cxn>
                <a:cxn ang="0">
                  <a:pos x="0" y="216"/>
                </a:cxn>
                <a:cxn ang="0">
                  <a:pos x="20" y="2"/>
                </a:cxn>
                <a:cxn ang="0">
                  <a:pos x="25" y="0"/>
                </a:cxn>
                <a:cxn ang="0">
                  <a:pos x="29" y="2"/>
                </a:cxn>
                <a:cxn ang="0">
                  <a:pos x="48" y="216"/>
                </a:cxn>
              </a:cxnLst>
              <a:rect l="0" t="0" r="r" b="b"/>
              <a:pathLst>
                <a:path w="48" h="216">
                  <a:moveTo>
                    <a:pt x="48" y="216"/>
                  </a:moveTo>
                  <a:lnTo>
                    <a:pt x="0" y="216"/>
                  </a:lnTo>
                  <a:lnTo>
                    <a:pt x="20" y="2"/>
                  </a:lnTo>
                  <a:lnTo>
                    <a:pt x="25" y="0"/>
                  </a:lnTo>
                  <a:lnTo>
                    <a:pt x="29" y="2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089" name="Line 81"/>
            <p:cNvSpPr>
              <a:spLocks noChangeAspect="1" noChangeShapeType="1"/>
            </p:cNvSpPr>
            <p:nvPr/>
          </p:nvSpPr>
          <p:spPr bwMode="auto">
            <a:xfrm flipV="1">
              <a:off x="910" y="3084"/>
              <a:ext cx="89" cy="50"/>
            </a:xfrm>
            <a:prstGeom prst="line">
              <a:avLst/>
            </a:prstGeom>
            <a:noFill/>
            <a:ln w="1588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090" name="Freeform 82"/>
            <p:cNvSpPr>
              <a:spLocks noChangeAspect="1"/>
            </p:cNvSpPr>
            <p:nvPr/>
          </p:nvSpPr>
          <p:spPr bwMode="auto">
            <a:xfrm>
              <a:off x="902" y="3081"/>
              <a:ext cx="98" cy="66"/>
            </a:xfrm>
            <a:custGeom>
              <a:avLst/>
              <a:gdLst/>
              <a:ahLst/>
              <a:cxnLst>
                <a:cxn ang="0">
                  <a:pos x="23" y="109"/>
                </a:cxn>
                <a:cxn ang="0">
                  <a:pos x="0" y="67"/>
                </a:cxn>
                <a:cxn ang="0">
                  <a:pos x="159" y="0"/>
                </a:cxn>
                <a:cxn ang="0">
                  <a:pos x="163" y="2"/>
                </a:cxn>
                <a:cxn ang="0">
                  <a:pos x="163" y="7"/>
                </a:cxn>
                <a:cxn ang="0">
                  <a:pos x="23" y="109"/>
                </a:cxn>
              </a:cxnLst>
              <a:rect l="0" t="0" r="r" b="b"/>
              <a:pathLst>
                <a:path w="163" h="109">
                  <a:moveTo>
                    <a:pt x="23" y="109"/>
                  </a:moveTo>
                  <a:lnTo>
                    <a:pt x="0" y="67"/>
                  </a:lnTo>
                  <a:lnTo>
                    <a:pt x="159" y="0"/>
                  </a:lnTo>
                  <a:lnTo>
                    <a:pt x="163" y="2"/>
                  </a:lnTo>
                  <a:lnTo>
                    <a:pt x="163" y="7"/>
                  </a:lnTo>
                  <a:lnTo>
                    <a:pt x="23" y="10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091" name="Line 83"/>
            <p:cNvSpPr>
              <a:spLocks noChangeAspect="1" noChangeShapeType="1"/>
            </p:cNvSpPr>
            <p:nvPr/>
          </p:nvSpPr>
          <p:spPr bwMode="auto">
            <a:xfrm flipV="1">
              <a:off x="1226" y="3084"/>
              <a:ext cx="1" cy="104"/>
            </a:xfrm>
            <a:prstGeom prst="line">
              <a:avLst/>
            </a:prstGeom>
            <a:noFill/>
            <a:ln w="1588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092" name="Freeform 84"/>
            <p:cNvSpPr>
              <a:spLocks noChangeAspect="1"/>
            </p:cNvSpPr>
            <p:nvPr/>
          </p:nvSpPr>
          <p:spPr bwMode="auto">
            <a:xfrm>
              <a:off x="1212" y="3083"/>
              <a:ext cx="29" cy="106"/>
            </a:xfrm>
            <a:custGeom>
              <a:avLst/>
              <a:gdLst/>
              <a:ahLst/>
              <a:cxnLst>
                <a:cxn ang="0">
                  <a:pos x="48" y="177"/>
                </a:cxn>
                <a:cxn ang="0">
                  <a:pos x="0" y="176"/>
                </a:cxn>
                <a:cxn ang="0">
                  <a:pos x="20" y="8"/>
                </a:cxn>
                <a:cxn ang="0">
                  <a:pos x="25" y="0"/>
                </a:cxn>
                <a:cxn ang="0">
                  <a:pos x="30" y="8"/>
                </a:cxn>
                <a:cxn ang="0">
                  <a:pos x="48" y="177"/>
                </a:cxn>
              </a:cxnLst>
              <a:rect l="0" t="0" r="r" b="b"/>
              <a:pathLst>
                <a:path w="48" h="177">
                  <a:moveTo>
                    <a:pt x="48" y="177"/>
                  </a:moveTo>
                  <a:lnTo>
                    <a:pt x="0" y="176"/>
                  </a:lnTo>
                  <a:lnTo>
                    <a:pt x="20" y="8"/>
                  </a:lnTo>
                  <a:lnTo>
                    <a:pt x="25" y="0"/>
                  </a:lnTo>
                  <a:lnTo>
                    <a:pt x="30" y="8"/>
                  </a:lnTo>
                  <a:lnTo>
                    <a:pt x="48" y="177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093" name="Line 85"/>
            <p:cNvSpPr>
              <a:spLocks noChangeAspect="1" noChangeShapeType="1"/>
            </p:cNvSpPr>
            <p:nvPr/>
          </p:nvSpPr>
          <p:spPr bwMode="auto">
            <a:xfrm>
              <a:off x="1455" y="2850"/>
              <a:ext cx="1" cy="101"/>
            </a:xfrm>
            <a:prstGeom prst="line">
              <a:avLst/>
            </a:prstGeom>
            <a:noFill/>
            <a:ln w="1588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094" name="Freeform 86"/>
            <p:cNvSpPr>
              <a:spLocks noChangeAspect="1"/>
            </p:cNvSpPr>
            <p:nvPr/>
          </p:nvSpPr>
          <p:spPr bwMode="auto">
            <a:xfrm>
              <a:off x="1441" y="2849"/>
              <a:ext cx="28" cy="10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48" y="0"/>
                </a:cxn>
                <a:cxn ang="0">
                  <a:pos x="30" y="164"/>
                </a:cxn>
                <a:cxn ang="0">
                  <a:pos x="25" y="171"/>
                </a:cxn>
                <a:cxn ang="0">
                  <a:pos x="21" y="168"/>
                </a:cxn>
                <a:cxn ang="0">
                  <a:pos x="0" y="1"/>
                </a:cxn>
              </a:cxnLst>
              <a:rect l="0" t="0" r="r" b="b"/>
              <a:pathLst>
                <a:path w="48" h="171">
                  <a:moveTo>
                    <a:pt x="0" y="1"/>
                  </a:moveTo>
                  <a:lnTo>
                    <a:pt x="48" y="0"/>
                  </a:lnTo>
                  <a:lnTo>
                    <a:pt x="30" y="164"/>
                  </a:lnTo>
                  <a:lnTo>
                    <a:pt x="25" y="171"/>
                  </a:lnTo>
                  <a:lnTo>
                    <a:pt x="21" y="16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095" name="Line 87"/>
            <p:cNvSpPr>
              <a:spLocks noChangeAspect="1" noChangeShapeType="1"/>
            </p:cNvSpPr>
            <p:nvPr/>
          </p:nvSpPr>
          <p:spPr bwMode="auto">
            <a:xfrm>
              <a:off x="1213" y="2853"/>
              <a:ext cx="28" cy="0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096" name="Line 88"/>
            <p:cNvSpPr>
              <a:spLocks noChangeAspect="1" noChangeShapeType="1"/>
            </p:cNvSpPr>
            <p:nvPr/>
          </p:nvSpPr>
          <p:spPr bwMode="auto">
            <a:xfrm>
              <a:off x="1214" y="2867"/>
              <a:ext cx="25" cy="0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097" name="Line 89"/>
            <p:cNvSpPr>
              <a:spLocks noChangeAspect="1" noChangeShapeType="1"/>
            </p:cNvSpPr>
            <p:nvPr/>
          </p:nvSpPr>
          <p:spPr bwMode="auto">
            <a:xfrm>
              <a:off x="1216" y="2880"/>
              <a:ext cx="21" cy="1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098" name="Line 90"/>
            <p:cNvSpPr>
              <a:spLocks noChangeAspect="1" noChangeShapeType="1"/>
            </p:cNvSpPr>
            <p:nvPr/>
          </p:nvSpPr>
          <p:spPr bwMode="auto">
            <a:xfrm flipV="1">
              <a:off x="1219" y="2894"/>
              <a:ext cx="16" cy="1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099" name="Line 91"/>
            <p:cNvSpPr>
              <a:spLocks noChangeAspect="1" noChangeShapeType="1"/>
            </p:cNvSpPr>
            <p:nvPr/>
          </p:nvSpPr>
          <p:spPr bwMode="auto">
            <a:xfrm>
              <a:off x="1220" y="2909"/>
              <a:ext cx="14" cy="0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00" name="Line 92"/>
            <p:cNvSpPr>
              <a:spLocks noChangeAspect="1" noChangeShapeType="1"/>
            </p:cNvSpPr>
            <p:nvPr/>
          </p:nvSpPr>
          <p:spPr bwMode="auto">
            <a:xfrm>
              <a:off x="1222" y="2922"/>
              <a:ext cx="10" cy="1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01" name="Line 93"/>
            <p:cNvSpPr>
              <a:spLocks noChangeAspect="1" noChangeShapeType="1"/>
            </p:cNvSpPr>
            <p:nvPr/>
          </p:nvSpPr>
          <p:spPr bwMode="auto">
            <a:xfrm>
              <a:off x="1224" y="2936"/>
              <a:ext cx="6" cy="1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02" name="Line 94"/>
            <p:cNvSpPr>
              <a:spLocks noChangeAspect="1" noChangeShapeType="1"/>
            </p:cNvSpPr>
            <p:nvPr/>
          </p:nvSpPr>
          <p:spPr bwMode="auto">
            <a:xfrm>
              <a:off x="1100" y="3029"/>
              <a:ext cx="29" cy="0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03" name="Line 95"/>
            <p:cNvSpPr>
              <a:spLocks noChangeAspect="1" noChangeShapeType="1"/>
            </p:cNvSpPr>
            <p:nvPr/>
          </p:nvSpPr>
          <p:spPr bwMode="auto">
            <a:xfrm>
              <a:off x="1102" y="3042"/>
              <a:ext cx="25" cy="0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04" name="Line 96"/>
            <p:cNvSpPr>
              <a:spLocks noChangeAspect="1" noChangeShapeType="1"/>
            </p:cNvSpPr>
            <p:nvPr/>
          </p:nvSpPr>
          <p:spPr bwMode="auto">
            <a:xfrm>
              <a:off x="1103" y="3055"/>
              <a:ext cx="23" cy="1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05" name="Line 97"/>
            <p:cNvSpPr>
              <a:spLocks noChangeAspect="1" noChangeShapeType="1"/>
            </p:cNvSpPr>
            <p:nvPr/>
          </p:nvSpPr>
          <p:spPr bwMode="auto">
            <a:xfrm>
              <a:off x="1104" y="3068"/>
              <a:ext cx="20" cy="1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06" name="Line 98"/>
            <p:cNvSpPr>
              <a:spLocks noChangeAspect="1" noChangeShapeType="1"/>
            </p:cNvSpPr>
            <p:nvPr/>
          </p:nvSpPr>
          <p:spPr bwMode="auto">
            <a:xfrm>
              <a:off x="1105" y="3081"/>
              <a:ext cx="17" cy="1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07" name="Line 99"/>
            <p:cNvSpPr>
              <a:spLocks noChangeAspect="1" noChangeShapeType="1"/>
            </p:cNvSpPr>
            <p:nvPr/>
          </p:nvSpPr>
          <p:spPr bwMode="auto">
            <a:xfrm>
              <a:off x="1106" y="3095"/>
              <a:ext cx="14" cy="0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08" name="Line 100"/>
            <p:cNvSpPr>
              <a:spLocks noChangeAspect="1" noChangeShapeType="1"/>
            </p:cNvSpPr>
            <p:nvPr/>
          </p:nvSpPr>
          <p:spPr bwMode="auto">
            <a:xfrm>
              <a:off x="1108" y="3108"/>
              <a:ext cx="11" cy="0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09" name="Line 101"/>
            <p:cNvSpPr>
              <a:spLocks noChangeAspect="1" noChangeShapeType="1"/>
            </p:cNvSpPr>
            <p:nvPr/>
          </p:nvSpPr>
          <p:spPr bwMode="auto">
            <a:xfrm>
              <a:off x="1109" y="3120"/>
              <a:ext cx="8" cy="1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10" name="Line 102"/>
            <p:cNvSpPr>
              <a:spLocks noChangeAspect="1" noChangeShapeType="1"/>
            </p:cNvSpPr>
            <p:nvPr/>
          </p:nvSpPr>
          <p:spPr bwMode="auto">
            <a:xfrm>
              <a:off x="1110" y="3134"/>
              <a:ext cx="5" cy="0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11" name="Line 103"/>
            <p:cNvSpPr>
              <a:spLocks noChangeAspect="1" noChangeShapeType="1"/>
            </p:cNvSpPr>
            <p:nvPr/>
          </p:nvSpPr>
          <p:spPr bwMode="auto">
            <a:xfrm flipV="1">
              <a:off x="1115" y="2847"/>
              <a:ext cx="97" cy="167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12" name="Line 104"/>
            <p:cNvSpPr>
              <a:spLocks noChangeAspect="1" noChangeShapeType="1"/>
            </p:cNvSpPr>
            <p:nvPr/>
          </p:nvSpPr>
          <p:spPr bwMode="auto">
            <a:xfrm>
              <a:off x="1787" y="3069"/>
              <a:ext cx="0" cy="27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13" name="Line 105"/>
            <p:cNvSpPr>
              <a:spLocks noChangeAspect="1" noChangeShapeType="1"/>
            </p:cNvSpPr>
            <p:nvPr/>
          </p:nvSpPr>
          <p:spPr bwMode="auto">
            <a:xfrm>
              <a:off x="1772" y="3071"/>
              <a:ext cx="1" cy="24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14" name="Line 106"/>
            <p:cNvSpPr>
              <a:spLocks noChangeAspect="1" noChangeShapeType="1"/>
            </p:cNvSpPr>
            <p:nvPr/>
          </p:nvSpPr>
          <p:spPr bwMode="auto">
            <a:xfrm>
              <a:off x="1758" y="3073"/>
              <a:ext cx="1" cy="20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15" name="Line 107"/>
            <p:cNvSpPr>
              <a:spLocks noChangeAspect="1" noChangeShapeType="1"/>
            </p:cNvSpPr>
            <p:nvPr/>
          </p:nvSpPr>
          <p:spPr bwMode="auto">
            <a:xfrm>
              <a:off x="1744" y="3075"/>
              <a:ext cx="0" cy="16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16" name="Line 108"/>
            <p:cNvSpPr>
              <a:spLocks noChangeAspect="1" noChangeShapeType="1"/>
            </p:cNvSpPr>
            <p:nvPr/>
          </p:nvSpPr>
          <p:spPr bwMode="auto">
            <a:xfrm>
              <a:off x="1729" y="3077"/>
              <a:ext cx="1" cy="12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17" name="Line 109"/>
            <p:cNvSpPr>
              <a:spLocks noChangeAspect="1" noChangeShapeType="1"/>
            </p:cNvSpPr>
            <p:nvPr/>
          </p:nvSpPr>
          <p:spPr bwMode="auto">
            <a:xfrm>
              <a:off x="1715" y="3078"/>
              <a:ext cx="0" cy="9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18" name="Line 110"/>
            <p:cNvSpPr>
              <a:spLocks noChangeAspect="1" noChangeShapeType="1"/>
            </p:cNvSpPr>
            <p:nvPr/>
          </p:nvSpPr>
          <p:spPr bwMode="auto">
            <a:xfrm>
              <a:off x="1700" y="3081"/>
              <a:ext cx="1" cy="5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19" name="Line 111"/>
            <p:cNvSpPr>
              <a:spLocks noChangeAspect="1" noChangeShapeType="1"/>
            </p:cNvSpPr>
            <p:nvPr/>
          </p:nvSpPr>
          <p:spPr bwMode="auto">
            <a:xfrm flipH="1" flipV="1">
              <a:off x="1067" y="3005"/>
              <a:ext cx="48" cy="15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20" name="Line 112"/>
            <p:cNvSpPr>
              <a:spLocks noChangeAspect="1" noChangeShapeType="1"/>
            </p:cNvSpPr>
            <p:nvPr/>
          </p:nvSpPr>
          <p:spPr bwMode="auto">
            <a:xfrm flipH="1" flipV="1">
              <a:off x="1071" y="2994"/>
              <a:ext cx="47" cy="14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21" name="Line 113"/>
            <p:cNvSpPr>
              <a:spLocks noChangeAspect="1" noChangeShapeType="1"/>
            </p:cNvSpPr>
            <p:nvPr/>
          </p:nvSpPr>
          <p:spPr bwMode="auto">
            <a:xfrm flipV="1">
              <a:off x="1342" y="3150"/>
              <a:ext cx="0" cy="129"/>
            </a:xfrm>
            <a:prstGeom prst="line">
              <a:avLst/>
            </a:prstGeom>
            <a:noFill/>
            <a:ln w="1588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22" name="Freeform 114"/>
            <p:cNvSpPr>
              <a:spLocks noChangeAspect="1"/>
            </p:cNvSpPr>
            <p:nvPr/>
          </p:nvSpPr>
          <p:spPr bwMode="auto">
            <a:xfrm>
              <a:off x="1327" y="3149"/>
              <a:ext cx="28" cy="136"/>
            </a:xfrm>
            <a:custGeom>
              <a:avLst/>
              <a:gdLst/>
              <a:ahLst/>
              <a:cxnLst>
                <a:cxn ang="0">
                  <a:pos x="48" y="210"/>
                </a:cxn>
                <a:cxn ang="0">
                  <a:pos x="0" y="228"/>
                </a:cxn>
                <a:cxn ang="0">
                  <a:pos x="21" y="3"/>
                </a:cxn>
                <a:cxn ang="0">
                  <a:pos x="25" y="0"/>
                </a:cxn>
                <a:cxn ang="0">
                  <a:pos x="29" y="3"/>
                </a:cxn>
                <a:cxn ang="0">
                  <a:pos x="48" y="210"/>
                </a:cxn>
              </a:cxnLst>
              <a:rect l="0" t="0" r="r" b="b"/>
              <a:pathLst>
                <a:path w="48" h="228">
                  <a:moveTo>
                    <a:pt x="48" y="210"/>
                  </a:moveTo>
                  <a:lnTo>
                    <a:pt x="0" y="228"/>
                  </a:lnTo>
                  <a:lnTo>
                    <a:pt x="21" y="3"/>
                  </a:lnTo>
                  <a:lnTo>
                    <a:pt x="25" y="0"/>
                  </a:lnTo>
                  <a:lnTo>
                    <a:pt x="29" y="3"/>
                  </a:lnTo>
                  <a:lnTo>
                    <a:pt x="48" y="21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23" name="Line 115"/>
            <p:cNvSpPr>
              <a:spLocks noChangeAspect="1" noChangeShapeType="1"/>
            </p:cNvSpPr>
            <p:nvPr/>
          </p:nvSpPr>
          <p:spPr bwMode="auto">
            <a:xfrm>
              <a:off x="1342" y="3271"/>
              <a:ext cx="95" cy="55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24" name="Line 116"/>
            <p:cNvSpPr>
              <a:spLocks noChangeAspect="1" noChangeShapeType="1"/>
            </p:cNvSpPr>
            <p:nvPr/>
          </p:nvSpPr>
          <p:spPr bwMode="auto">
            <a:xfrm>
              <a:off x="1334" y="3284"/>
              <a:ext cx="95" cy="55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25" name="Line 117"/>
            <p:cNvSpPr>
              <a:spLocks noChangeAspect="1" noChangeShapeType="1"/>
            </p:cNvSpPr>
            <p:nvPr/>
          </p:nvSpPr>
          <p:spPr bwMode="auto">
            <a:xfrm flipH="1">
              <a:off x="1250" y="3280"/>
              <a:ext cx="92" cy="52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26" name="Line 118"/>
            <p:cNvSpPr>
              <a:spLocks noChangeAspect="1" noChangeShapeType="1"/>
            </p:cNvSpPr>
            <p:nvPr/>
          </p:nvSpPr>
          <p:spPr bwMode="auto">
            <a:xfrm flipH="1" flipV="1">
              <a:off x="1456" y="3084"/>
              <a:ext cx="35" cy="126"/>
            </a:xfrm>
            <a:prstGeom prst="line">
              <a:avLst/>
            </a:prstGeom>
            <a:noFill/>
            <a:ln w="1588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27" name="Freeform 119"/>
            <p:cNvSpPr>
              <a:spLocks noChangeAspect="1"/>
            </p:cNvSpPr>
            <p:nvPr/>
          </p:nvSpPr>
          <p:spPr bwMode="auto">
            <a:xfrm>
              <a:off x="1454" y="3083"/>
              <a:ext cx="51" cy="130"/>
            </a:xfrm>
            <a:custGeom>
              <a:avLst/>
              <a:gdLst/>
              <a:ahLst/>
              <a:cxnLst>
                <a:cxn ang="0">
                  <a:pos x="86" y="209"/>
                </a:cxn>
                <a:cxn ang="0">
                  <a:pos x="38" y="217"/>
                </a:cxn>
                <a:cxn ang="0">
                  <a:pos x="0" y="7"/>
                </a:cxn>
                <a:cxn ang="0">
                  <a:pos x="3" y="0"/>
                </a:cxn>
                <a:cxn ang="0">
                  <a:pos x="11" y="9"/>
                </a:cxn>
                <a:cxn ang="0">
                  <a:pos x="86" y="209"/>
                </a:cxn>
              </a:cxnLst>
              <a:rect l="0" t="0" r="r" b="b"/>
              <a:pathLst>
                <a:path w="86" h="217">
                  <a:moveTo>
                    <a:pt x="86" y="209"/>
                  </a:moveTo>
                  <a:lnTo>
                    <a:pt x="38" y="217"/>
                  </a:lnTo>
                  <a:lnTo>
                    <a:pt x="0" y="7"/>
                  </a:lnTo>
                  <a:lnTo>
                    <a:pt x="3" y="0"/>
                  </a:lnTo>
                  <a:lnTo>
                    <a:pt x="11" y="9"/>
                  </a:lnTo>
                  <a:lnTo>
                    <a:pt x="86" y="20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28" name="Line 120"/>
            <p:cNvSpPr>
              <a:spLocks noChangeAspect="1" noChangeShapeType="1"/>
            </p:cNvSpPr>
            <p:nvPr/>
          </p:nvSpPr>
          <p:spPr bwMode="auto">
            <a:xfrm flipV="1">
              <a:off x="1652" y="3084"/>
              <a:ext cx="33" cy="125"/>
            </a:xfrm>
            <a:prstGeom prst="line">
              <a:avLst/>
            </a:prstGeom>
            <a:noFill/>
            <a:ln w="1588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29" name="Freeform 121"/>
            <p:cNvSpPr>
              <a:spLocks noChangeAspect="1"/>
            </p:cNvSpPr>
            <p:nvPr/>
          </p:nvSpPr>
          <p:spPr bwMode="auto">
            <a:xfrm>
              <a:off x="1638" y="3083"/>
              <a:ext cx="50" cy="129"/>
            </a:xfrm>
            <a:custGeom>
              <a:avLst/>
              <a:gdLst/>
              <a:ahLst/>
              <a:cxnLst>
                <a:cxn ang="0">
                  <a:pos x="47" y="215"/>
                </a:cxn>
                <a:cxn ang="0">
                  <a:pos x="0" y="207"/>
                </a:cxn>
                <a:cxn ang="0">
                  <a:pos x="71" y="9"/>
                </a:cxn>
                <a:cxn ang="0">
                  <a:pos x="79" y="0"/>
                </a:cxn>
                <a:cxn ang="0">
                  <a:pos x="83" y="0"/>
                </a:cxn>
                <a:cxn ang="0">
                  <a:pos x="47" y="215"/>
                </a:cxn>
              </a:cxnLst>
              <a:rect l="0" t="0" r="r" b="b"/>
              <a:pathLst>
                <a:path w="83" h="215">
                  <a:moveTo>
                    <a:pt x="47" y="215"/>
                  </a:moveTo>
                  <a:lnTo>
                    <a:pt x="0" y="207"/>
                  </a:lnTo>
                  <a:lnTo>
                    <a:pt x="71" y="9"/>
                  </a:lnTo>
                  <a:lnTo>
                    <a:pt x="79" y="0"/>
                  </a:lnTo>
                  <a:lnTo>
                    <a:pt x="83" y="0"/>
                  </a:lnTo>
                  <a:lnTo>
                    <a:pt x="47" y="21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30" name="Line 122"/>
            <p:cNvSpPr>
              <a:spLocks noChangeAspect="1" noChangeShapeType="1"/>
            </p:cNvSpPr>
            <p:nvPr/>
          </p:nvSpPr>
          <p:spPr bwMode="auto">
            <a:xfrm flipV="1">
              <a:off x="1491" y="3210"/>
              <a:ext cx="161" cy="0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31" name="Line 123"/>
            <p:cNvSpPr>
              <a:spLocks noChangeAspect="1" noChangeShapeType="1"/>
            </p:cNvSpPr>
            <p:nvPr/>
          </p:nvSpPr>
          <p:spPr bwMode="auto">
            <a:xfrm>
              <a:off x="1655" y="3200"/>
              <a:ext cx="84" cy="109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32" name="Line 124"/>
            <p:cNvSpPr>
              <a:spLocks noChangeAspect="1" noChangeShapeType="1"/>
            </p:cNvSpPr>
            <p:nvPr/>
          </p:nvSpPr>
          <p:spPr bwMode="auto">
            <a:xfrm>
              <a:off x="1642" y="3210"/>
              <a:ext cx="84" cy="109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427133" name="Text Box 125"/>
          <p:cNvSpPr txBox="1">
            <a:spLocks noChangeArrowheads="1"/>
          </p:cNvSpPr>
          <p:nvPr/>
        </p:nvSpPr>
        <p:spPr bwMode="auto">
          <a:xfrm>
            <a:off x="626513" y="5579528"/>
            <a:ext cx="1225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800" dirty="0">
                <a:solidFill>
                  <a:srgbClr val="FFFFFF"/>
                </a:solidFill>
                <a:ea typeface="Arial" charset="0"/>
                <a:cs typeface="Arial" charset="0"/>
              </a:rPr>
              <a:t>gibberellin</a:t>
            </a:r>
          </a:p>
        </p:txBody>
      </p:sp>
      <p:pic>
        <p:nvPicPr>
          <p:cNvPr id="380" name="Picture 379" descr="image003.jpg"/>
          <p:cNvPicPr>
            <a:picLocks noChangeAspect="1"/>
          </p:cNvPicPr>
          <p:nvPr/>
        </p:nvPicPr>
        <p:blipFill>
          <a:blip r:embed="rId8"/>
          <a:srcRect l="11956" t="2925"/>
          <a:stretch>
            <a:fillRect/>
          </a:stretch>
        </p:blipFill>
        <p:spPr>
          <a:xfrm>
            <a:off x="5239275" y="3553349"/>
            <a:ext cx="685800" cy="1896534"/>
          </a:xfrm>
          <a:prstGeom prst="rect">
            <a:avLst/>
          </a:prstGeom>
        </p:spPr>
      </p:pic>
      <p:grpSp>
        <p:nvGrpSpPr>
          <p:cNvPr id="9" name="Group 16"/>
          <p:cNvGrpSpPr>
            <a:grpSpLocks/>
          </p:cNvGrpSpPr>
          <p:nvPr/>
        </p:nvGrpSpPr>
        <p:grpSpPr bwMode="auto">
          <a:xfrm>
            <a:off x="4511137" y="4087283"/>
            <a:ext cx="1563688" cy="1181099"/>
            <a:chOff x="3377" y="2873"/>
            <a:chExt cx="985" cy="744"/>
          </a:xfrm>
        </p:grpSpPr>
        <p:sp>
          <p:nvSpPr>
            <p:cNvPr id="427025" name="Rectangle 17"/>
            <p:cNvSpPr>
              <a:spLocks noChangeAspect="1" noChangeArrowheads="1"/>
            </p:cNvSpPr>
            <p:nvPr/>
          </p:nvSpPr>
          <p:spPr bwMode="auto">
            <a:xfrm>
              <a:off x="3780" y="3234"/>
              <a:ext cx="52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000" dirty="0">
                  <a:solidFill>
                    <a:srgbClr val="FFFFFF"/>
                  </a:solidFill>
                  <a:ea typeface="Arial" charset="0"/>
                  <a:cs typeface="Arial" charset="0"/>
                </a:rPr>
                <a:t>N</a:t>
              </a:r>
              <a:endParaRPr lang="en-US" sz="1800" dirty="0">
                <a:solidFill>
                  <a:srgbClr val="FFFF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427026" name="Rectangle 18"/>
            <p:cNvSpPr>
              <a:spLocks noChangeAspect="1" noChangeArrowheads="1"/>
            </p:cNvSpPr>
            <p:nvPr/>
          </p:nvSpPr>
          <p:spPr bwMode="auto">
            <a:xfrm>
              <a:off x="3677" y="3470"/>
              <a:ext cx="52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000">
                  <a:solidFill>
                    <a:srgbClr val="FFFFFF"/>
                  </a:solidFill>
                  <a:ea typeface="Arial" charset="0"/>
                  <a:cs typeface="Arial" charset="0"/>
                </a:rPr>
                <a:t>N</a:t>
              </a:r>
              <a:endParaRPr lang="en-US" sz="1800">
                <a:solidFill>
                  <a:srgbClr val="FFFF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427027" name="Rectangle 19"/>
            <p:cNvSpPr>
              <a:spLocks noChangeAspect="1" noChangeArrowheads="1"/>
            </p:cNvSpPr>
            <p:nvPr/>
          </p:nvSpPr>
          <p:spPr bwMode="auto">
            <a:xfrm>
              <a:off x="3439" y="3453"/>
              <a:ext cx="52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000">
                  <a:solidFill>
                    <a:srgbClr val="FFFFFF"/>
                  </a:solidFill>
                  <a:ea typeface="Arial" charset="0"/>
                  <a:cs typeface="Arial" charset="0"/>
                </a:rPr>
                <a:t>N</a:t>
              </a:r>
              <a:endParaRPr lang="en-US" sz="1800">
                <a:solidFill>
                  <a:srgbClr val="FFFF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427028" name="Rectangle 20"/>
            <p:cNvSpPr>
              <a:spLocks noChangeAspect="1" noChangeArrowheads="1"/>
            </p:cNvSpPr>
            <p:nvPr/>
          </p:nvSpPr>
          <p:spPr bwMode="auto">
            <a:xfrm>
              <a:off x="3439" y="3520"/>
              <a:ext cx="50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000">
                  <a:solidFill>
                    <a:srgbClr val="FFFFFF"/>
                  </a:solidFill>
                  <a:ea typeface="Arial" charset="0"/>
                  <a:cs typeface="Arial" charset="0"/>
                </a:rPr>
                <a:t>H</a:t>
              </a:r>
              <a:endParaRPr lang="en-US" sz="1800">
                <a:solidFill>
                  <a:srgbClr val="FFFF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427029" name="Rectangle 21"/>
            <p:cNvSpPr>
              <a:spLocks noChangeAspect="1" noChangeArrowheads="1"/>
            </p:cNvSpPr>
            <p:nvPr/>
          </p:nvSpPr>
          <p:spPr bwMode="auto">
            <a:xfrm>
              <a:off x="3433" y="3189"/>
              <a:ext cx="52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000" dirty="0">
                  <a:solidFill>
                    <a:srgbClr val="FFFFFF"/>
                  </a:solidFill>
                  <a:ea typeface="Arial" charset="0"/>
                  <a:cs typeface="Arial" charset="0"/>
                </a:rPr>
                <a:t>N</a:t>
              </a:r>
              <a:endParaRPr lang="en-US" sz="1800" dirty="0">
                <a:solidFill>
                  <a:srgbClr val="FFFF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427030" name="Rectangle 22"/>
            <p:cNvSpPr>
              <a:spLocks noChangeAspect="1" noChangeArrowheads="1"/>
            </p:cNvSpPr>
            <p:nvPr/>
          </p:nvSpPr>
          <p:spPr bwMode="auto">
            <a:xfrm>
              <a:off x="3644" y="3042"/>
              <a:ext cx="50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000">
                  <a:solidFill>
                    <a:srgbClr val="FFFFFF"/>
                  </a:solidFill>
                  <a:ea typeface="Arial" charset="0"/>
                  <a:cs typeface="Arial" charset="0"/>
                </a:rPr>
                <a:t>H</a:t>
              </a:r>
              <a:endParaRPr lang="en-US" sz="1800">
                <a:solidFill>
                  <a:srgbClr val="FFFF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427031" name="Rectangle 23"/>
            <p:cNvSpPr>
              <a:spLocks noChangeAspect="1" noChangeArrowheads="1"/>
            </p:cNvSpPr>
            <p:nvPr/>
          </p:nvSpPr>
          <p:spPr bwMode="auto">
            <a:xfrm>
              <a:off x="3701" y="3042"/>
              <a:ext cx="52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000">
                  <a:solidFill>
                    <a:srgbClr val="FFFFFF"/>
                  </a:solidFill>
                  <a:ea typeface="Arial" charset="0"/>
                  <a:cs typeface="Arial" charset="0"/>
                </a:rPr>
                <a:t>N</a:t>
              </a:r>
              <a:endParaRPr lang="en-US" sz="1800">
                <a:solidFill>
                  <a:srgbClr val="FFFF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427032" name="Rectangle 24"/>
            <p:cNvSpPr>
              <a:spLocks noChangeAspect="1" noChangeArrowheads="1"/>
            </p:cNvSpPr>
            <p:nvPr/>
          </p:nvSpPr>
          <p:spPr bwMode="auto">
            <a:xfrm>
              <a:off x="4248" y="2986"/>
              <a:ext cx="5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000">
                  <a:solidFill>
                    <a:srgbClr val="FFFFFF"/>
                  </a:solidFill>
                  <a:ea typeface="Arial" charset="0"/>
                  <a:cs typeface="Arial" charset="0"/>
                </a:rPr>
                <a:t>O</a:t>
              </a:r>
              <a:endParaRPr lang="en-US" sz="1800">
                <a:solidFill>
                  <a:srgbClr val="FFFF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427033" name="Rectangle 25"/>
            <p:cNvSpPr>
              <a:spLocks noChangeAspect="1" noChangeArrowheads="1"/>
            </p:cNvSpPr>
            <p:nvPr/>
          </p:nvSpPr>
          <p:spPr bwMode="auto">
            <a:xfrm>
              <a:off x="4312" y="2986"/>
              <a:ext cx="50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000">
                  <a:solidFill>
                    <a:srgbClr val="FFFFFF"/>
                  </a:solidFill>
                  <a:ea typeface="Arial" charset="0"/>
                  <a:cs typeface="Arial" charset="0"/>
                </a:rPr>
                <a:t>H</a:t>
              </a:r>
              <a:endParaRPr lang="en-US" sz="1800">
                <a:solidFill>
                  <a:srgbClr val="FFFF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427034" name="Line 26"/>
            <p:cNvSpPr>
              <a:spLocks noChangeAspect="1" noChangeShapeType="1"/>
            </p:cNvSpPr>
            <p:nvPr/>
          </p:nvSpPr>
          <p:spPr bwMode="auto">
            <a:xfrm>
              <a:off x="3809" y="3322"/>
              <a:ext cx="0" cy="104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035" name="Line 27"/>
            <p:cNvSpPr>
              <a:spLocks noChangeAspect="1" noChangeShapeType="1"/>
            </p:cNvSpPr>
            <p:nvPr/>
          </p:nvSpPr>
          <p:spPr bwMode="auto">
            <a:xfrm>
              <a:off x="3793" y="3322"/>
              <a:ext cx="1" cy="94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036" name="Line 28"/>
            <p:cNvSpPr>
              <a:spLocks noChangeAspect="1" noChangeShapeType="1"/>
            </p:cNvSpPr>
            <p:nvPr/>
          </p:nvSpPr>
          <p:spPr bwMode="auto">
            <a:xfrm flipH="1">
              <a:off x="3720" y="3426"/>
              <a:ext cx="89" cy="51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037" name="Line 29"/>
            <p:cNvSpPr>
              <a:spLocks noChangeAspect="1" noChangeShapeType="1"/>
            </p:cNvSpPr>
            <p:nvPr/>
          </p:nvSpPr>
          <p:spPr bwMode="auto">
            <a:xfrm flipH="1" flipV="1">
              <a:off x="3580" y="3426"/>
              <a:ext cx="89" cy="51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038" name="Line 30"/>
            <p:cNvSpPr>
              <a:spLocks noChangeAspect="1" noChangeShapeType="1"/>
            </p:cNvSpPr>
            <p:nvPr/>
          </p:nvSpPr>
          <p:spPr bwMode="auto">
            <a:xfrm flipH="1" flipV="1">
              <a:off x="3596" y="3416"/>
              <a:ext cx="81" cy="48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039" name="Line 31"/>
            <p:cNvSpPr>
              <a:spLocks noChangeAspect="1" noChangeShapeType="1"/>
            </p:cNvSpPr>
            <p:nvPr/>
          </p:nvSpPr>
          <p:spPr bwMode="auto">
            <a:xfrm flipV="1">
              <a:off x="3580" y="3293"/>
              <a:ext cx="0" cy="133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040" name="Line 32"/>
            <p:cNvSpPr>
              <a:spLocks noChangeAspect="1" noChangeShapeType="1"/>
            </p:cNvSpPr>
            <p:nvPr/>
          </p:nvSpPr>
          <p:spPr bwMode="auto">
            <a:xfrm flipV="1">
              <a:off x="3580" y="3227"/>
              <a:ext cx="114" cy="66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041" name="Line 33"/>
            <p:cNvSpPr>
              <a:spLocks noChangeAspect="1" noChangeShapeType="1"/>
            </p:cNvSpPr>
            <p:nvPr/>
          </p:nvSpPr>
          <p:spPr bwMode="auto">
            <a:xfrm flipV="1">
              <a:off x="3596" y="3246"/>
              <a:ext cx="98" cy="57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042" name="Line 34"/>
            <p:cNvSpPr>
              <a:spLocks noChangeAspect="1" noChangeShapeType="1"/>
            </p:cNvSpPr>
            <p:nvPr/>
          </p:nvSpPr>
          <p:spPr bwMode="auto">
            <a:xfrm flipH="1" flipV="1">
              <a:off x="3683" y="3232"/>
              <a:ext cx="90" cy="52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043" name="Line 35"/>
            <p:cNvSpPr>
              <a:spLocks noChangeAspect="1" noChangeShapeType="1"/>
            </p:cNvSpPr>
            <p:nvPr/>
          </p:nvSpPr>
          <p:spPr bwMode="auto">
            <a:xfrm flipH="1">
              <a:off x="3482" y="3426"/>
              <a:ext cx="98" cy="31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044" name="Line 36"/>
            <p:cNvSpPr>
              <a:spLocks noChangeAspect="1" noChangeShapeType="1"/>
            </p:cNvSpPr>
            <p:nvPr/>
          </p:nvSpPr>
          <p:spPr bwMode="auto">
            <a:xfrm flipH="1" flipV="1">
              <a:off x="3377" y="3360"/>
              <a:ext cx="62" cy="83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045" name="Line 37"/>
            <p:cNvSpPr>
              <a:spLocks noChangeAspect="1" noChangeShapeType="1"/>
            </p:cNvSpPr>
            <p:nvPr/>
          </p:nvSpPr>
          <p:spPr bwMode="auto">
            <a:xfrm flipV="1">
              <a:off x="3377" y="3280"/>
              <a:ext cx="60" cy="80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046" name="Line 38"/>
            <p:cNvSpPr>
              <a:spLocks noChangeAspect="1" noChangeShapeType="1"/>
            </p:cNvSpPr>
            <p:nvPr/>
          </p:nvSpPr>
          <p:spPr bwMode="auto">
            <a:xfrm flipV="1">
              <a:off x="3397" y="3289"/>
              <a:ext cx="53" cy="71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047" name="Line 39"/>
            <p:cNvSpPr>
              <a:spLocks noChangeAspect="1" noChangeShapeType="1"/>
            </p:cNvSpPr>
            <p:nvPr/>
          </p:nvSpPr>
          <p:spPr bwMode="auto">
            <a:xfrm flipH="1" flipV="1">
              <a:off x="3483" y="3263"/>
              <a:ext cx="97" cy="30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048" name="Line 40"/>
            <p:cNvSpPr>
              <a:spLocks noChangeAspect="1" noChangeShapeType="1"/>
            </p:cNvSpPr>
            <p:nvPr/>
          </p:nvSpPr>
          <p:spPr bwMode="auto">
            <a:xfrm flipV="1">
              <a:off x="3694" y="3120"/>
              <a:ext cx="1" cy="107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049" name="Line 41"/>
            <p:cNvSpPr>
              <a:spLocks noChangeAspect="1" noChangeShapeType="1"/>
            </p:cNvSpPr>
            <p:nvPr/>
          </p:nvSpPr>
          <p:spPr bwMode="auto">
            <a:xfrm flipV="1">
              <a:off x="3719" y="3005"/>
              <a:ext cx="90" cy="51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050" name="Line 42"/>
            <p:cNvSpPr>
              <a:spLocks noChangeAspect="1" noChangeShapeType="1"/>
            </p:cNvSpPr>
            <p:nvPr/>
          </p:nvSpPr>
          <p:spPr bwMode="auto">
            <a:xfrm>
              <a:off x="3809" y="3005"/>
              <a:ext cx="114" cy="66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051" name="Line 43"/>
            <p:cNvSpPr>
              <a:spLocks noChangeAspect="1" noChangeShapeType="1"/>
            </p:cNvSpPr>
            <p:nvPr/>
          </p:nvSpPr>
          <p:spPr bwMode="auto">
            <a:xfrm flipV="1">
              <a:off x="3923" y="3005"/>
              <a:ext cx="115" cy="66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052" name="Line 44"/>
            <p:cNvSpPr>
              <a:spLocks noChangeAspect="1" noChangeShapeType="1"/>
            </p:cNvSpPr>
            <p:nvPr/>
          </p:nvSpPr>
          <p:spPr bwMode="auto">
            <a:xfrm flipV="1">
              <a:off x="3923" y="2996"/>
              <a:ext cx="99" cy="57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053" name="Line 45"/>
            <p:cNvSpPr>
              <a:spLocks noChangeAspect="1" noChangeShapeType="1"/>
            </p:cNvSpPr>
            <p:nvPr/>
          </p:nvSpPr>
          <p:spPr bwMode="auto">
            <a:xfrm>
              <a:off x="4038" y="3005"/>
              <a:ext cx="114" cy="66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054" name="Line 46"/>
            <p:cNvSpPr>
              <a:spLocks noChangeAspect="1" noChangeShapeType="1"/>
            </p:cNvSpPr>
            <p:nvPr/>
          </p:nvSpPr>
          <p:spPr bwMode="auto">
            <a:xfrm flipV="1">
              <a:off x="4038" y="2873"/>
              <a:ext cx="1" cy="132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055" name="Line 47"/>
            <p:cNvSpPr>
              <a:spLocks noChangeAspect="1" noChangeShapeType="1"/>
            </p:cNvSpPr>
            <p:nvPr/>
          </p:nvSpPr>
          <p:spPr bwMode="auto">
            <a:xfrm flipV="1">
              <a:off x="4152" y="3019"/>
              <a:ext cx="91" cy="52"/>
            </a:xfrm>
            <a:prstGeom prst="line">
              <a:avLst/>
            </a:prstGeom>
            <a:noFill/>
            <a:ln w="11113" cap="rnd">
              <a:solidFill>
                <a:srgbClr val="FFFFFF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427056" name="Text Box 48"/>
          <p:cNvSpPr txBox="1">
            <a:spLocks noChangeArrowheads="1"/>
          </p:cNvSpPr>
          <p:nvPr/>
        </p:nvSpPr>
        <p:spPr bwMode="auto">
          <a:xfrm>
            <a:off x="4672009" y="5355166"/>
            <a:ext cx="1073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800" dirty="0">
                <a:solidFill>
                  <a:srgbClr val="FFFFFF"/>
                </a:solidFill>
                <a:ea typeface="Arial" charset="0"/>
                <a:cs typeface="Arial" charset="0"/>
              </a:rPr>
              <a:t>cytokinin</a:t>
            </a:r>
          </a:p>
        </p:txBody>
      </p:sp>
      <p:pic>
        <p:nvPicPr>
          <p:cNvPr id="358" name="Picture 357" descr="viviparous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0" y="562239"/>
            <a:ext cx="1998704" cy="2955401"/>
          </a:xfrm>
          <a:prstGeom prst="rect">
            <a:avLst/>
          </a:prstGeom>
        </p:spPr>
      </p:pic>
      <p:sp>
        <p:nvSpPr>
          <p:cNvPr id="427134" name="Text Box 126"/>
          <p:cNvSpPr txBox="1">
            <a:spLocks noChangeArrowheads="1"/>
          </p:cNvSpPr>
          <p:nvPr/>
        </p:nvSpPr>
        <p:spPr bwMode="auto">
          <a:xfrm>
            <a:off x="273050" y="3429000"/>
            <a:ext cx="1479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800" dirty="0" err="1">
                <a:solidFill>
                  <a:srgbClr val="FFFFFF"/>
                </a:solidFill>
                <a:ea typeface="Arial" charset="0"/>
                <a:cs typeface="Arial" charset="0"/>
              </a:rPr>
              <a:t>abscisic</a:t>
            </a:r>
            <a:r>
              <a:rPr lang="en-US" sz="1800" dirty="0">
                <a:solidFill>
                  <a:srgbClr val="FFFFFF"/>
                </a:solidFill>
                <a:ea typeface="Arial" charset="0"/>
                <a:cs typeface="Arial" charset="0"/>
              </a:rPr>
              <a:t> acid</a:t>
            </a:r>
          </a:p>
        </p:txBody>
      </p:sp>
      <p:grpSp>
        <p:nvGrpSpPr>
          <p:cNvPr id="10" name="Group 153"/>
          <p:cNvGrpSpPr>
            <a:grpSpLocks/>
          </p:cNvGrpSpPr>
          <p:nvPr/>
        </p:nvGrpSpPr>
        <p:grpSpPr bwMode="auto">
          <a:xfrm>
            <a:off x="1852063" y="1181102"/>
            <a:ext cx="1682750" cy="835026"/>
            <a:chOff x="792" y="884"/>
            <a:chExt cx="1060" cy="526"/>
          </a:xfrm>
        </p:grpSpPr>
        <p:sp>
          <p:nvSpPr>
            <p:cNvPr id="427162" name="Rectangle 154"/>
            <p:cNvSpPr>
              <a:spLocks noChangeAspect="1" noChangeArrowheads="1"/>
            </p:cNvSpPr>
            <p:nvPr/>
          </p:nvSpPr>
          <p:spPr bwMode="auto">
            <a:xfrm>
              <a:off x="792" y="1290"/>
              <a:ext cx="5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000">
                  <a:solidFill>
                    <a:srgbClr val="FFFFFF"/>
                  </a:solidFill>
                  <a:ea typeface="Arial" charset="0"/>
                  <a:cs typeface="Arial" charset="0"/>
                </a:rPr>
                <a:t>O</a:t>
              </a:r>
              <a:endParaRPr lang="en-US" sz="1800">
                <a:solidFill>
                  <a:srgbClr val="FFFF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427163" name="Rectangle 155"/>
            <p:cNvSpPr>
              <a:spLocks noChangeAspect="1" noChangeArrowheads="1"/>
            </p:cNvSpPr>
            <p:nvPr/>
          </p:nvSpPr>
          <p:spPr bwMode="auto">
            <a:xfrm>
              <a:off x="1228" y="960"/>
              <a:ext cx="5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000">
                  <a:solidFill>
                    <a:srgbClr val="FFFFFF"/>
                  </a:solidFill>
                  <a:ea typeface="Arial" charset="0"/>
                  <a:cs typeface="Arial" charset="0"/>
                </a:rPr>
                <a:t>O</a:t>
              </a:r>
              <a:endParaRPr lang="en-US" sz="1800">
                <a:solidFill>
                  <a:srgbClr val="FFFF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427164" name="Rectangle 156"/>
            <p:cNvSpPr>
              <a:spLocks noChangeAspect="1" noChangeArrowheads="1"/>
            </p:cNvSpPr>
            <p:nvPr/>
          </p:nvSpPr>
          <p:spPr bwMode="auto">
            <a:xfrm>
              <a:off x="1296" y="960"/>
              <a:ext cx="50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000">
                  <a:solidFill>
                    <a:srgbClr val="FFFFFF"/>
                  </a:solidFill>
                  <a:ea typeface="Arial" charset="0"/>
                  <a:cs typeface="Arial" charset="0"/>
                </a:rPr>
                <a:t>H</a:t>
              </a:r>
              <a:endParaRPr lang="en-US" sz="1800">
                <a:solidFill>
                  <a:srgbClr val="FFFF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427165" name="Rectangle 157"/>
            <p:cNvSpPr>
              <a:spLocks noChangeAspect="1" noChangeArrowheads="1"/>
            </p:cNvSpPr>
            <p:nvPr/>
          </p:nvSpPr>
          <p:spPr bwMode="auto">
            <a:xfrm>
              <a:off x="1738" y="896"/>
              <a:ext cx="5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000">
                  <a:solidFill>
                    <a:srgbClr val="FFFFFF"/>
                  </a:solidFill>
                  <a:ea typeface="Arial" charset="0"/>
                  <a:cs typeface="Arial" charset="0"/>
                </a:rPr>
                <a:t>O</a:t>
              </a:r>
              <a:endParaRPr lang="en-US" sz="1800">
                <a:solidFill>
                  <a:srgbClr val="FFFF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427166" name="Rectangle 158"/>
            <p:cNvSpPr>
              <a:spLocks noChangeAspect="1" noChangeArrowheads="1"/>
            </p:cNvSpPr>
            <p:nvPr/>
          </p:nvSpPr>
          <p:spPr bwMode="auto">
            <a:xfrm>
              <a:off x="1802" y="896"/>
              <a:ext cx="50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000">
                  <a:solidFill>
                    <a:srgbClr val="FFFFFF"/>
                  </a:solidFill>
                  <a:ea typeface="Arial" charset="0"/>
                  <a:cs typeface="Arial" charset="0"/>
                </a:rPr>
                <a:t>H</a:t>
              </a:r>
              <a:endParaRPr lang="en-US" sz="1800">
                <a:solidFill>
                  <a:srgbClr val="FFFF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427167" name="Rectangle 159"/>
            <p:cNvSpPr>
              <a:spLocks noChangeAspect="1" noChangeArrowheads="1"/>
            </p:cNvSpPr>
            <p:nvPr/>
          </p:nvSpPr>
          <p:spPr bwMode="auto">
            <a:xfrm>
              <a:off x="1487" y="884"/>
              <a:ext cx="5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000">
                  <a:solidFill>
                    <a:srgbClr val="FFFFFF"/>
                  </a:solidFill>
                  <a:ea typeface="Arial" charset="0"/>
                  <a:cs typeface="Arial" charset="0"/>
                </a:rPr>
                <a:t>O</a:t>
              </a:r>
              <a:endParaRPr lang="en-US" sz="1800">
                <a:solidFill>
                  <a:srgbClr val="FFFF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427168" name="Rectangle 160"/>
            <p:cNvSpPr>
              <a:spLocks noChangeAspect="1" noChangeArrowheads="1"/>
            </p:cNvSpPr>
            <p:nvPr/>
          </p:nvSpPr>
          <p:spPr bwMode="auto">
            <a:xfrm>
              <a:off x="1510" y="1310"/>
              <a:ext cx="4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000">
                  <a:solidFill>
                    <a:srgbClr val="FFFFFF"/>
                  </a:solidFill>
                  <a:ea typeface="Arial" charset="0"/>
                  <a:cs typeface="Arial" charset="0"/>
                </a:rPr>
                <a:t>C</a:t>
              </a:r>
              <a:endParaRPr lang="en-US" sz="1800">
                <a:solidFill>
                  <a:srgbClr val="FFFF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427169" name="Rectangle 161"/>
            <p:cNvSpPr>
              <a:spLocks noChangeAspect="1" noChangeArrowheads="1"/>
            </p:cNvSpPr>
            <p:nvPr/>
          </p:nvSpPr>
          <p:spPr bwMode="auto">
            <a:xfrm>
              <a:off x="1563" y="1310"/>
              <a:ext cx="50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000">
                  <a:solidFill>
                    <a:srgbClr val="FFFFFF"/>
                  </a:solidFill>
                  <a:ea typeface="Arial" charset="0"/>
                  <a:cs typeface="Arial" charset="0"/>
                </a:rPr>
                <a:t>H</a:t>
              </a:r>
              <a:endParaRPr lang="en-US" sz="1800">
                <a:solidFill>
                  <a:srgbClr val="FFFF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427170" name="Rectangle 162"/>
            <p:cNvSpPr>
              <a:spLocks noChangeAspect="1" noChangeArrowheads="1"/>
            </p:cNvSpPr>
            <p:nvPr/>
          </p:nvSpPr>
          <p:spPr bwMode="auto">
            <a:xfrm>
              <a:off x="1619" y="1332"/>
              <a:ext cx="33" cy="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800">
                  <a:solidFill>
                    <a:srgbClr val="FFFFFF"/>
                  </a:solidFill>
                  <a:ea typeface="Arial" charset="0"/>
                  <a:cs typeface="Arial" charset="0"/>
                </a:rPr>
                <a:t>3</a:t>
              </a:r>
              <a:endParaRPr lang="en-US" sz="1800">
                <a:solidFill>
                  <a:srgbClr val="FFFFFF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427171" name="Line 163"/>
            <p:cNvSpPr>
              <a:spLocks noChangeAspect="1" noChangeShapeType="1"/>
            </p:cNvSpPr>
            <p:nvPr/>
          </p:nvSpPr>
          <p:spPr bwMode="auto">
            <a:xfrm flipH="1">
              <a:off x="1066" y="1265"/>
              <a:ext cx="115" cy="66"/>
            </a:xfrm>
            <a:prstGeom prst="line">
              <a:avLst/>
            </a:prstGeom>
            <a:noFill/>
            <a:ln w="11113" cap="rnd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72" name="Line 164"/>
            <p:cNvSpPr>
              <a:spLocks noChangeAspect="1" noChangeShapeType="1"/>
            </p:cNvSpPr>
            <p:nvPr/>
          </p:nvSpPr>
          <p:spPr bwMode="auto">
            <a:xfrm flipH="1">
              <a:off x="1066" y="1255"/>
              <a:ext cx="100" cy="57"/>
            </a:xfrm>
            <a:prstGeom prst="line">
              <a:avLst/>
            </a:prstGeom>
            <a:noFill/>
            <a:ln w="11113" cap="rnd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73" name="Line 165"/>
            <p:cNvSpPr>
              <a:spLocks noChangeAspect="1" noChangeShapeType="1"/>
            </p:cNvSpPr>
            <p:nvPr/>
          </p:nvSpPr>
          <p:spPr bwMode="auto">
            <a:xfrm flipH="1" flipV="1">
              <a:off x="951" y="1264"/>
              <a:ext cx="115" cy="67"/>
            </a:xfrm>
            <a:prstGeom prst="line">
              <a:avLst/>
            </a:prstGeom>
            <a:noFill/>
            <a:ln w="11113" cap="rnd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74" name="Line 166"/>
            <p:cNvSpPr>
              <a:spLocks noChangeAspect="1" noChangeShapeType="1"/>
            </p:cNvSpPr>
            <p:nvPr/>
          </p:nvSpPr>
          <p:spPr bwMode="auto">
            <a:xfrm flipV="1">
              <a:off x="951" y="1132"/>
              <a:ext cx="1" cy="132"/>
            </a:xfrm>
            <a:prstGeom prst="line">
              <a:avLst/>
            </a:prstGeom>
            <a:noFill/>
            <a:ln w="11113" cap="rnd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75" name="Line 167"/>
            <p:cNvSpPr>
              <a:spLocks noChangeAspect="1" noChangeShapeType="1"/>
            </p:cNvSpPr>
            <p:nvPr/>
          </p:nvSpPr>
          <p:spPr bwMode="auto">
            <a:xfrm flipV="1">
              <a:off x="951" y="1065"/>
              <a:ext cx="115" cy="67"/>
            </a:xfrm>
            <a:prstGeom prst="line">
              <a:avLst/>
            </a:prstGeom>
            <a:noFill/>
            <a:ln w="11113" cap="rnd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76" name="Line 168"/>
            <p:cNvSpPr>
              <a:spLocks noChangeAspect="1" noChangeShapeType="1"/>
            </p:cNvSpPr>
            <p:nvPr/>
          </p:nvSpPr>
          <p:spPr bwMode="auto">
            <a:xfrm>
              <a:off x="1066" y="1065"/>
              <a:ext cx="115" cy="67"/>
            </a:xfrm>
            <a:prstGeom prst="line">
              <a:avLst/>
            </a:prstGeom>
            <a:noFill/>
            <a:ln w="11113" cap="rnd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77" name="Line 169"/>
            <p:cNvSpPr>
              <a:spLocks noChangeAspect="1" noChangeShapeType="1"/>
            </p:cNvSpPr>
            <p:nvPr/>
          </p:nvSpPr>
          <p:spPr bwMode="auto">
            <a:xfrm flipV="1">
              <a:off x="1181" y="1132"/>
              <a:ext cx="1" cy="133"/>
            </a:xfrm>
            <a:prstGeom prst="line">
              <a:avLst/>
            </a:prstGeom>
            <a:noFill/>
            <a:ln w="11113" cap="rnd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78" name="Line 170"/>
            <p:cNvSpPr>
              <a:spLocks noChangeAspect="1" noChangeShapeType="1"/>
            </p:cNvSpPr>
            <p:nvPr/>
          </p:nvSpPr>
          <p:spPr bwMode="auto">
            <a:xfrm flipV="1">
              <a:off x="988" y="945"/>
              <a:ext cx="25" cy="14"/>
            </a:xfrm>
            <a:prstGeom prst="line">
              <a:avLst/>
            </a:prstGeom>
            <a:noFill/>
            <a:ln w="11113" cap="rnd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79" name="Line 171"/>
            <p:cNvSpPr>
              <a:spLocks noChangeAspect="1" noChangeShapeType="1"/>
            </p:cNvSpPr>
            <p:nvPr/>
          </p:nvSpPr>
          <p:spPr bwMode="auto">
            <a:xfrm flipV="1">
              <a:off x="997" y="958"/>
              <a:ext cx="22" cy="13"/>
            </a:xfrm>
            <a:prstGeom prst="line">
              <a:avLst/>
            </a:prstGeom>
            <a:noFill/>
            <a:ln w="11113" cap="rnd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80" name="Line 172"/>
            <p:cNvSpPr>
              <a:spLocks noChangeAspect="1" noChangeShapeType="1"/>
            </p:cNvSpPr>
            <p:nvPr/>
          </p:nvSpPr>
          <p:spPr bwMode="auto">
            <a:xfrm flipV="1">
              <a:off x="1006" y="971"/>
              <a:ext cx="19" cy="12"/>
            </a:xfrm>
            <a:prstGeom prst="line">
              <a:avLst/>
            </a:prstGeom>
            <a:noFill/>
            <a:ln w="11113" cap="rnd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81" name="Line 173"/>
            <p:cNvSpPr>
              <a:spLocks noChangeAspect="1" noChangeShapeType="1"/>
            </p:cNvSpPr>
            <p:nvPr/>
          </p:nvSpPr>
          <p:spPr bwMode="auto">
            <a:xfrm flipV="1">
              <a:off x="1014" y="984"/>
              <a:ext cx="17" cy="10"/>
            </a:xfrm>
            <a:prstGeom prst="line">
              <a:avLst/>
            </a:prstGeom>
            <a:noFill/>
            <a:ln w="11113" cap="rnd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82" name="Line 174"/>
            <p:cNvSpPr>
              <a:spLocks noChangeAspect="1" noChangeShapeType="1"/>
            </p:cNvSpPr>
            <p:nvPr/>
          </p:nvSpPr>
          <p:spPr bwMode="auto">
            <a:xfrm flipV="1">
              <a:off x="1022" y="998"/>
              <a:ext cx="15" cy="8"/>
            </a:xfrm>
            <a:prstGeom prst="line">
              <a:avLst/>
            </a:prstGeom>
            <a:noFill/>
            <a:ln w="11113" cap="rnd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83" name="Line 175"/>
            <p:cNvSpPr>
              <a:spLocks noChangeAspect="1" noChangeShapeType="1"/>
            </p:cNvSpPr>
            <p:nvPr/>
          </p:nvSpPr>
          <p:spPr bwMode="auto">
            <a:xfrm flipV="1">
              <a:off x="1031" y="1011"/>
              <a:ext cx="12" cy="7"/>
            </a:xfrm>
            <a:prstGeom prst="line">
              <a:avLst/>
            </a:prstGeom>
            <a:noFill/>
            <a:ln w="11113" cap="rnd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84" name="Line 176"/>
            <p:cNvSpPr>
              <a:spLocks noChangeAspect="1" noChangeShapeType="1"/>
            </p:cNvSpPr>
            <p:nvPr/>
          </p:nvSpPr>
          <p:spPr bwMode="auto">
            <a:xfrm flipV="1">
              <a:off x="1039" y="1024"/>
              <a:ext cx="10" cy="6"/>
            </a:xfrm>
            <a:prstGeom prst="line">
              <a:avLst/>
            </a:prstGeom>
            <a:noFill/>
            <a:ln w="11113" cap="rnd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85" name="Line 177"/>
            <p:cNvSpPr>
              <a:spLocks noChangeAspect="1" noChangeShapeType="1"/>
            </p:cNvSpPr>
            <p:nvPr/>
          </p:nvSpPr>
          <p:spPr bwMode="auto">
            <a:xfrm flipV="1">
              <a:off x="1047" y="1037"/>
              <a:ext cx="8" cy="4"/>
            </a:xfrm>
            <a:prstGeom prst="line">
              <a:avLst/>
            </a:prstGeom>
            <a:noFill/>
            <a:ln w="11113" cap="rnd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86" name="Line 178"/>
            <p:cNvSpPr>
              <a:spLocks noChangeAspect="1" noChangeShapeType="1"/>
            </p:cNvSpPr>
            <p:nvPr/>
          </p:nvSpPr>
          <p:spPr bwMode="auto">
            <a:xfrm flipV="1">
              <a:off x="1056" y="1050"/>
              <a:ext cx="5" cy="3"/>
            </a:xfrm>
            <a:prstGeom prst="line">
              <a:avLst/>
            </a:prstGeom>
            <a:noFill/>
            <a:ln w="11113" cap="rnd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87" name="Line 179"/>
            <p:cNvSpPr>
              <a:spLocks noChangeAspect="1" noChangeShapeType="1"/>
            </p:cNvSpPr>
            <p:nvPr/>
          </p:nvSpPr>
          <p:spPr bwMode="auto">
            <a:xfrm flipH="1">
              <a:off x="1067" y="951"/>
              <a:ext cx="65" cy="113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88" name="Freeform 180"/>
            <p:cNvSpPr>
              <a:spLocks noChangeAspect="1"/>
            </p:cNvSpPr>
            <p:nvPr/>
          </p:nvSpPr>
          <p:spPr bwMode="auto">
            <a:xfrm>
              <a:off x="1064" y="943"/>
              <a:ext cx="81" cy="122"/>
            </a:xfrm>
            <a:custGeom>
              <a:avLst/>
              <a:gdLst/>
              <a:ahLst/>
              <a:cxnLst>
                <a:cxn ang="0">
                  <a:pos x="93" y="0"/>
                </a:cxn>
                <a:cxn ang="0">
                  <a:pos x="134" y="24"/>
                </a:cxn>
                <a:cxn ang="0">
                  <a:pos x="9" y="201"/>
                </a:cxn>
                <a:cxn ang="0">
                  <a:pos x="3" y="203"/>
                </a:cxn>
                <a:cxn ang="0">
                  <a:pos x="0" y="200"/>
                </a:cxn>
                <a:cxn ang="0">
                  <a:pos x="93" y="0"/>
                </a:cxn>
              </a:cxnLst>
              <a:rect l="0" t="0" r="r" b="b"/>
              <a:pathLst>
                <a:path w="134" h="203">
                  <a:moveTo>
                    <a:pt x="93" y="0"/>
                  </a:moveTo>
                  <a:lnTo>
                    <a:pt x="134" y="24"/>
                  </a:lnTo>
                  <a:lnTo>
                    <a:pt x="9" y="201"/>
                  </a:lnTo>
                  <a:lnTo>
                    <a:pt x="3" y="203"/>
                  </a:lnTo>
                  <a:lnTo>
                    <a:pt x="0" y="200"/>
                  </a:lnTo>
                  <a:lnTo>
                    <a:pt x="93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89" name="Line 181"/>
            <p:cNvSpPr>
              <a:spLocks noChangeAspect="1" noChangeShapeType="1"/>
            </p:cNvSpPr>
            <p:nvPr/>
          </p:nvSpPr>
          <p:spPr bwMode="auto">
            <a:xfrm flipH="1">
              <a:off x="862" y="1269"/>
              <a:ext cx="97" cy="56"/>
            </a:xfrm>
            <a:prstGeom prst="line">
              <a:avLst/>
            </a:prstGeom>
            <a:noFill/>
            <a:ln w="11113" cap="rnd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90" name="Line 182"/>
            <p:cNvSpPr>
              <a:spLocks noChangeAspect="1" noChangeShapeType="1"/>
            </p:cNvSpPr>
            <p:nvPr/>
          </p:nvSpPr>
          <p:spPr bwMode="auto">
            <a:xfrm flipH="1">
              <a:off x="855" y="1255"/>
              <a:ext cx="96" cy="56"/>
            </a:xfrm>
            <a:prstGeom prst="line">
              <a:avLst/>
            </a:prstGeom>
            <a:noFill/>
            <a:ln w="11113" cap="rnd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91" name="Line 183"/>
            <p:cNvSpPr>
              <a:spLocks noChangeAspect="1" noChangeShapeType="1"/>
            </p:cNvSpPr>
            <p:nvPr/>
          </p:nvSpPr>
          <p:spPr bwMode="auto">
            <a:xfrm>
              <a:off x="1181" y="1265"/>
              <a:ext cx="115" cy="66"/>
            </a:xfrm>
            <a:prstGeom prst="line">
              <a:avLst/>
            </a:prstGeom>
            <a:noFill/>
            <a:ln w="11113" cap="rnd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92" name="Line 184"/>
            <p:cNvSpPr>
              <a:spLocks noChangeAspect="1" noChangeShapeType="1"/>
            </p:cNvSpPr>
            <p:nvPr/>
          </p:nvSpPr>
          <p:spPr bwMode="auto">
            <a:xfrm>
              <a:off x="1181" y="1132"/>
              <a:ext cx="115" cy="66"/>
            </a:xfrm>
            <a:prstGeom prst="line">
              <a:avLst/>
            </a:prstGeom>
            <a:noFill/>
            <a:ln w="11113" cap="rnd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93" name="Line 185"/>
            <p:cNvSpPr>
              <a:spLocks noChangeAspect="1" noChangeShapeType="1"/>
            </p:cNvSpPr>
            <p:nvPr/>
          </p:nvSpPr>
          <p:spPr bwMode="auto">
            <a:xfrm flipV="1">
              <a:off x="1296" y="1132"/>
              <a:ext cx="115" cy="66"/>
            </a:xfrm>
            <a:prstGeom prst="line">
              <a:avLst/>
            </a:prstGeom>
            <a:noFill/>
            <a:ln w="11113" cap="rnd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94" name="Line 186"/>
            <p:cNvSpPr>
              <a:spLocks noChangeAspect="1" noChangeShapeType="1"/>
            </p:cNvSpPr>
            <p:nvPr/>
          </p:nvSpPr>
          <p:spPr bwMode="auto">
            <a:xfrm flipV="1">
              <a:off x="1296" y="1118"/>
              <a:ext cx="108" cy="62"/>
            </a:xfrm>
            <a:prstGeom prst="line">
              <a:avLst/>
            </a:prstGeom>
            <a:noFill/>
            <a:ln w="11113" cap="rnd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95" name="Line 187"/>
            <p:cNvSpPr>
              <a:spLocks noChangeAspect="1" noChangeShapeType="1"/>
            </p:cNvSpPr>
            <p:nvPr/>
          </p:nvSpPr>
          <p:spPr bwMode="auto">
            <a:xfrm>
              <a:off x="1411" y="1132"/>
              <a:ext cx="115" cy="66"/>
            </a:xfrm>
            <a:prstGeom prst="line">
              <a:avLst/>
            </a:prstGeom>
            <a:noFill/>
            <a:ln w="11113" cap="rnd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96" name="Line 188"/>
            <p:cNvSpPr>
              <a:spLocks noChangeAspect="1" noChangeShapeType="1"/>
            </p:cNvSpPr>
            <p:nvPr/>
          </p:nvSpPr>
          <p:spPr bwMode="auto">
            <a:xfrm>
              <a:off x="1223" y="1039"/>
              <a:ext cx="17" cy="10"/>
            </a:xfrm>
            <a:prstGeom prst="line">
              <a:avLst/>
            </a:prstGeom>
            <a:noFill/>
            <a:ln w="11113" cap="rnd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97" name="Line 189"/>
            <p:cNvSpPr>
              <a:spLocks noChangeAspect="1" noChangeShapeType="1"/>
            </p:cNvSpPr>
            <p:nvPr/>
          </p:nvSpPr>
          <p:spPr bwMode="auto">
            <a:xfrm>
              <a:off x="1216" y="1052"/>
              <a:ext cx="17" cy="10"/>
            </a:xfrm>
            <a:prstGeom prst="line">
              <a:avLst/>
            </a:prstGeom>
            <a:noFill/>
            <a:ln w="11113" cap="rnd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98" name="Line 190"/>
            <p:cNvSpPr>
              <a:spLocks noChangeAspect="1" noChangeShapeType="1"/>
            </p:cNvSpPr>
            <p:nvPr/>
          </p:nvSpPr>
          <p:spPr bwMode="auto">
            <a:xfrm>
              <a:off x="1209" y="1064"/>
              <a:ext cx="17" cy="10"/>
            </a:xfrm>
            <a:prstGeom prst="line">
              <a:avLst/>
            </a:prstGeom>
            <a:noFill/>
            <a:ln w="11113" cap="rnd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199" name="Line 191"/>
            <p:cNvSpPr>
              <a:spLocks noChangeAspect="1" noChangeShapeType="1"/>
            </p:cNvSpPr>
            <p:nvPr/>
          </p:nvSpPr>
          <p:spPr bwMode="auto">
            <a:xfrm>
              <a:off x="1202" y="1077"/>
              <a:ext cx="17" cy="9"/>
            </a:xfrm>
            <a:prstGeom prst="line">
              <a:avLst/>
            </a:prstGeom>
            <a:noFill/>
            <a:ln w="11113" cap="rnd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00" name="Line 192"/>
            <p:cNvSpPr>
              <a:spLocks noChangeAspect="1" noChangeShapeType="1"/>
            </p:cNvSpPr>
            <p:nvPr/>
          </p:nvSpPr>
          <p:spPr bwMode="auto">
            <a:xfrm>
              <a:off x="1195" y="1089"/>
              <a:ext cx="17" cy="9"/>
            </a:xfrm>
            <a:prstGeom prst="line">
              <a:avLst/>
            </a:prstGeom>
            <a:noFill/>
            <a:ln w="11113" cap="rnd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01" name="Line 193"/>
            <p:cNvSpPr>
              <a:spLocks noChangeAspect="1" noChangeShapeType="1"/>
            </p:cNvSpPr>
            <p:nvPr/>
          </p:nvSpPr>
          <p:spPr bwMode="auto">
            <a:xfrm>
              <a:off x="1188" y="1101"/>
              <a:ext cx="17" cy="9"/>
            </a:xfrm>
            <a:prstGeom prst="line">
              <a:avLst/>
            </a:prstGeom>
            <a:noFill/>
            <a:ln w="11113" cap="rnd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02" name="Line 194"/>
            <p:cNvSpPr>
              <a:spLocks noChangeAspect="1" noChangeShapeType="1"/>
            </p:cNvSpPr>
            <p:nvPr/>
          </p:nvSpPr>
          <p:spPr bwMode="auto">
            <a:xfrm>
              <a:off x="1181" y="1113"/>
              <a:ext cx="16" cy="10"/>
            </a:xfrm>
            <a:prstGeom prst="line">
              <a:avLst/>
            </a:prstGeom>
            <a:noFill/>
            <a:ln w="11113" cap="rnd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03" name="Line 195"/>
            <p:cNvSpPr>
              <a:spLocks noChangeAspect="1" noChangeShapeType="1"/>
            </p:cNvSpPr>
            <p:nvPr/>
          </p:nvSpPr>
          <p:spPr bwMode="auto">
            <a:xfrm flipV="1">
              <a:off x="1526" y="1132"/>
              <a:ext cx="116" cy="66"/>
            </a:xfrm>
            <a:prstGeom prst="line">
              <a:avLst/>
            </a:prstGeom>
            <a:noFill/>
            <a:ln w="11113" cap="rnd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04" name="Line 196"/>
            <p:cNvSpPr>
              <a:spLocks noChangeAspect="1" noChangeShapeType="1"/>
            </p:cNvSpPr>
            <p:nvPr/>
          </p:nvSpPr>
          <p:spPr bwMode="auto">
            <a:xfrm flipV="1">
              <a:off x="1526" y="1123"/>
              <a:ext cx="100" cy="57"/>
            </a:xfrm>
            <a:prstGeom prst="line">
              <a:avLst/>
            </a:prstGeom>
            <a:noFill/>
            <a:ln w="11113" cap="rnd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05" name="Line 197"/>
            <p:cNvSpPr>
              <a:spLocks noChangeAspect="1" noChangeShapeType="1"/>
            </p:cNvSpPr>
            <p:nvPr/>
          </p:nvSpPr>
          <p:spPr bwMode="auto">
            <a:xfrm flipV="1">
              <a:off x="1642" y="998"/>
              <a:ext cx="0" cy="134"/>
            </a:xfrm>
            <a:prstGeom prst="line">
              <a:avLst/>
            </a:prstGeom>
            <a:noFill/>
            <a:ln w="11113" cap="rnd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06" name="Line 198"/>
            <p:cNvSpPr>
              <a:spLocks noChangeAspect="1" noChangeShapeType="1"/>
            </p:cNvSpPr>
            <p:nvPr/>
          </p:nvSpPr>
          <p:spPr bwMode="auto">
            <a:xfrm flipH="1" flipV="1">
              <a:off x="1548" y="954"/>
              <a:ext cx="94" cy="54"/>
            </a:xfrm>
            <a:prstGeom prst="line">
              <a:avLst/>
            </a:prstGeom>
            <a:noFill/>
            <a:ln w="11113" cap="rnd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07" name="Line 199"/>
            <p:cNvSpPr>
              <a:spLocks noChangeAspect="1" noChangeShapeType="1"/>
            </p:cNvSpPr>
            <p:nvPr/>
          </p:nvSpPr>
          <p:spPr bwMode="auto">
            <a:xfrm flipH="1" flipV="1">
              <a:off x="1556" y="940"/>
              <a:ext cx="94" cy="54"/>
            </a:xfrm>
            <a:prstGeom prst="line">
              <a:avLst/>
            </a:prstGeom>
            <a:noFill/>
            <a:ln w="11113" cap="rnd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08" name="Line 200"/>
            <p:cNvSpPr>
              <a:spLocks noChangeAspect="1" noChangeShapeType="1"/>
            </p:cNvSpPr>
            <p:nvPr/>
          </p:nvSpPr>
          <p:spPr bwMode="auto">
            <a:xfrm>
              <a:off x="1526" y="1198"/>
              <a:ext cx="1" cy="108"/>
            </a:xfrm>
            <a:prstGeom prst="line">
              <a:avLst/>
            </a:prstGeom>
            <a:noFill/>
            <a:ln w="11113" cap="rnd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7209" name="Line 201"/>
            <p:cNvSpPr>
              <a:spLocks noChangeAspect="1" noChangeShapeType="1"/>
            </p:cNvSpPr>
            <p:nvPr/>
          </p:nvSpPr>
          <p:spPr bwMode="auto">
            <a:xfrm flipV="1">
              <a:off x="1642" y="946"/>
              <a:ext cx="91" cy="52"/>
            </a:xfrm>
            <a:prstGeom prst="line">
              <a:avLst/>
            </a:prstGeom>
            <a:noFill/>
            <a:ln w="11113" cap="rnd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359" name="TextBox 358"/>
          <p:cNvSpPr txBox="1"/>
          <p:nvPr/>
        </p:nvSpPr>
        <p:spPr>
          <a:xfrm>
            <a:off x="6934200" y="6553200"/>
            <a:ext cx="18982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“Fibonacci” - Aloe</a:t>
            </a:r>
            <a:endParaRPr lang="en-US" dirty="0"/>
          </a:p>
        </p:txBody>
      </p:sp>
      <p:sp>
        <p:nvSpPr>
          <p:cNvPr id="357" name="TextBox 356"/>
          <p:cNvSpPr txBox="1"/>
          <p:nvPr/>
        </p:nvSpPr>
        <p:spPr>
          <a:xfrm>
            <a:off x="0" y="6553200"/>
            <a:ext cx="2104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Credit Yvon Jaillais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</Words>
  <Application>Microsoft Macintosh PowerPoint</Application>
  <PresentationFormat>On-screen Show (4:3)</PresentationFormat>
  <Paragraphs>70</Paragraphs>
  <Slides>1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Small molecule hormones link the environment to development</vt:lpstr>
    </vt:vector>
  </TitlesOfParts>
  <Company>The SALK Institute for biological studies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Small molecule hormones link the environment to development</dc:title>
  <dc:creator>Yvon Jaillais</dc:creator>
  <cp:lastModifiedBy>Yvon Jaillais</cp:lastModifiedBy>
  <cp:revision>1</cp:revision>
  <dcterms:created xsi:type="dcterms:W3CDTF">2011-08-24T14:02:03Z</dcterms:created>
  <dcterms:modified xsi:type="dcterms:W3CDTF">2011-08-24T14:02:37Z</dcterms:modified>
</cp:coreProperties>
</file>