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 showGuide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ED61-BF8E-3744-BB12-544AA25BE9B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727A-389A-B749-B5CA-8DFDB89E13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ED61-BF8E-3744-BB12-544AA25BE9B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727A-389A-B749-B5CA-8DFDB89E13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ED61-BF8E-3744-BB12-544AA25BE9B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727A-389A-B749-B5CA-8DFDB89E13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ED61-BF8E-3744-BB12-544AA25BE9B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727A-389A-B749-B5CA-8DFDB89E13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ED61-BF8E-3744-BB12-544AA25BE9B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727A-389A-B749-B5CA-8DFDB89E13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ED61-BF8E-3744-BB12-544AA25BE9B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727A-389A-B749-B5CA-8DFDB89E13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ED61-BF8E-3744-BB12-544AA25BE9B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727A-389A-B749-B5CA-8DFDB89E13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ED61-BF8E-3744-BB12-544AA25BE9B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727A-389A-B749-B5CA-8DFDB89E13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ED61-BF8E-3744-BB12-544AA25BE9B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727A-389A-B749-B5CA-8DFDB89E13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ED61-BF8E-3744-BB12-544AA25BE9B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727A-389A-B749-B5CA-8DFDB89E13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ED61-BF8E-3744-BB12-544AA25BE9B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727A-389A-B749-B5CA-8DFDB89E13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BED61-BF8E-3744-BB12-544AA25BE9B2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2727A-389A-B749-B5CA-8DFDB89E132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TextBox 10"/>
          <p:cNvSpPr txBox="1">
            <a:spLocks noChangeArrowheads="1"/>
          </p:cNvSpPr>
          <p:nvPr/>
        </p:nvSpPr>
        <p:spPr bwMode="auto">
          <a:xfrm>
            <a:off x="3869725" y="496888"/>
            <a:ext cx="1906777" cy="50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558ED5"/>
                </a:solidFill>
                <a:latin typeface="Helvetica" charset="0"/>
                <a:ea typeface="Arial" charset="0"/>
                <a:cs typeface="Arial" charset="0"/>
              </a:rPr>
              <a:t>gibberellins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389861" y="910208"/>
            <a:ext cx="8170023" cy="4726532"/>
            <a:chOff x="813" y="2758"/>
            <a:chExt cx="1030" cy="596"/>
          </a:xfrm>
        </p:grpSpPr>
        <p:sp>
          <p:nvSpPr>
            <p:cNvPr id="36" name="Rectangle 51"/>
            <p:cNvSpPr>
              <a:spLocks noChangeAspect="1" noChangeArrowheads="1"/>
            </p:cNvSpPr>
            <p:nvPr/>
          </p:nvSpPr>
          <p:spPr bwMode="auto">
            <a:xfrm>
              <a:off x="813" y="3102"/>
              <a:ext cx="21" cy="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H</a:t>
              </a:r>
            </a:p>
          </p:txBody>
        </p:sp>
        <p:sp>
          <p:nvSpPr>
            <p:cNvPr id="37" name="Rectangle 52"/>
            <p:cNvSpPr>
              <a:spLocks noChangeAspect="1" noChangeArrowheads="1"/>
            </p:cNvSpPr>
            <p:nvPr/>
          </p:nvSpPr>
          <p:spPr bwMode="auto">
            <a:xfrm>
              <a:off x="839" y="3102"/>
              <a:ext cx="23" cy="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O</a:t>
              </a:r>
            </a:p>
          </p:txBody>
        </p:sp>
        <p:sp>
          <p:nvSpPr>
            <p:cNvPr id="38" name="Rectangle 53"/>
            <p:cNvSpPr>
              <a:spLocks noChangeAspect="1" noChangeArrowheads="1"/>
            </p:cNvSpPr>
            <p:nvPr/>
          </p:nvSpPr>
          <p:spPr bwMode="auto">
            <a:xfrm>
              <a:off x="1196" y="3183"/>
              <a:ext cx="21" cy="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H</a:t>
              </a:r>
            </a:p>
          </p:txBody>
        </p:sp>
        <p:sp>
          <p:nvSpPr>
            <p:cNvPr id="39" name="Rectangle 54"/>
            <p:cNvSpPr>
              <a:spLocks noChangeAspect="1" noChangeArrowheads="1"/>
            </p:cNvSpPr>
            <p:nvPr/>
          </p:nvSpPr>
          <p:spPr bwMode="auto">
            <a:xfrm>
              <a:off x="1428" y="2758"/>
              <a:ext cx="21" cy="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H</a:t>
              </a:r>
            </a:p>
          </p:txBody>
        </p:sp>
        <p:sp>
          <p:nvSpPr>
            <p:cNvPr id="40" name="Rectangle 55"/>
            <p:cNvSpPr>
              <a:spLocks noChangeAspect="1" noChangeArrowheads="1"/>
            </p:cNvSpPr>
            <p:nvPr/>
          </p:nvSpPr>
          <p:spPr bwMode="auto">
            <a:xfrm>
              <a:off x="1201" y="2765"/>
              <a:ext cx="23" cy="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O</a:t>
              </a:r>
            </a:p>
          </p:txBody>
        </p:sp>
        <p:sp>
          <p:nvSpPr>
            <p:cNvPr id="41" name="Rectangle 56"/>
            <p:cNvSpPr>
              <a:spLocks noChangeAspect="1" noChangeArrowheads="1"/>
            </p:cNvSpPr>
            <p:nvPr/>
          </p:nvSpPr>
          <p:spPr bwMode="auto">
            <a:xfrm>
              <a:off x="1797" y="3037"/>
              <a:ext cx="23" cy="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O</a:t>
              </a:r>
            </a:p>
          </p:txBody>
        </p:sp>
        <p:sp>
          <p:nvSpPr>
            <p:cNvPr id="42" name="Rectangle 57"/>
            <p:cNvSpPr>
              <a:spLocks noChangeAspect="1" noChangeArrowheads="1"/>
            </p:cNvSpPr>
            <p:nvPr/>
          </p:nvSpPr>
          <p:spPr bwMode="auto">
            <a:xfrm>
              <a:off x="1822" y="3037"/>
              <a:ext cx="21" cy="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H</a:t>
              </a:r>
            </a:p>
          </p:txBody>
        </p:sp>
        <p:sp>
          <p:nvSpPr>
            <p:cNvPr id="43" name="Rectangle 58"/>
            <p:cNvSpPr>
              <a:spLocks noChangeAspect="1" noChangeArrowheads="1"/>
            </p:cNvSpPr>
            <p:nvPr/>
          </p:nvSpPr>
          <p:spPr bwMode="auto">
            <a:xfrm>
              <a:off x="1003" y="2950"/>
              <a:ext cx="23" cy="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O</a:t>
              </a:r>
            </a:p>
          </p:txBody>
        </p:sp>
        <p:sp>
          <p:nvSpPr>
            <p:cNvPr id="44" name="Rectangle 59"/>
            <p:cNvSpPr>
              <a:spLocks noChangeAspect="1" noChangeArrowheads="1"/>
            </p:cNvSpPr>
            <p:nvPr/>
          </p:nvSpPr>
          <p:spPr bwMode="auto">
            <a:xfrm>
              <a:off x="1437" y="3309"/>
              <a:ext cx="23" cy="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O</a:t>
              </a:r>
            </a:p>
          </p:txBody>
        </p:sp>
        <p:sp>
          <p:nvSpPr>
            <p:cNvPr id="45" name="Rectangle 60"/>
            <p:cNvSpPr>
              <a:spLocks noChangeAspect="1" noChangeArrowheads="1"/>
            </p:cNvSpPr>
            <p:nvPr/>
          </p:nvSpPr>
          <p:spPr bwMode="auto">
            <a:xfrm>
              <a:off x="1161" y="3319"/>
              <a:ext cx="21" cy="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H</a:t>
              </a:r>
            </a:p>
          </p:txBody>
        </p:sp>
        <p:sp>
          <p:nvSpPr>
            <p:cNvPr id="46" name="Rectangle 61"/>
            <p:cNvSpPr>
              <a:spLocks noChangeAspect="1" noChangeArrowheads="1"/>
            </p:cNvSpPr>
            <p:nvPr/>
          </p:nvSpPr>
          <p:spPr bwMode="auto">
            <a:xfrm>
              <a:off x="1189" y="3318"/>
              <a:ext cx="23" cy="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solidFill>
                    <a:schemeClr val="tx2">
                      <a:lumMod val="60000"/>
                      <a:lumOff val="40000"/>
                    </a:schemeClr>
                  </a:solidFill>
                  <a:latin typeface="Helvetica"/>
                  <a:ea typeface="Arial" charset="0"/>
                  <a:cs typeface="Helvetica"/>
                </a:rPr>
                <a:t>O</a:t>
              </a:r>
            </a:p>
          </p:txBody>
        </p:sp>
        <p:sp>
          <p:nvSpPr>
            <p:cNvPr id="47" name="Line 62"/>
            <p:cNvSpPr>
              <a:spLocks noChangeAspect="1" noChangeShapeType="1"/>
            </p:cNvSpPr>
            <p:nvPr/>
          </p:nvSpPr>
          <p:spPr bwMode="auto">
            <a:xfrm flipV="1">
              <a:off x="1000" y="2887"/>
              <a:ext cx="113" cy="64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8" name="Line 63"/>
            <p:cNvSpPr>
              <a:spLocks noChangeAspect="1" noChangeShapeType="1"/>
            </p:cNvSpPr>
            <p:nvPr/>
          </p:nvSpPr>
          <p:spPr bwMode="auto">
            <a:xfrm flipV="1">
              <a:off x="1015" y="2904"/>
              <a:ext cx="98" cy="57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49" name="Line 64"/>
            <p:cNvSpPr>
              <a:spLocks noChangeAspect="1" noChangeShapeType="1"/>
            </p:cNvSpPr>
            <p:nvPr/>
          </p:nvSpPr>
          <p:spPr bwMode="auto">
            <a:xfrm>
              <a:off x="1000" y="2951"/>
              <a:ext cx="0" cy="133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50" name="Line 65"/>
            <p:cNvSpPr>
              <a:spLocks noChangeAspect="1" noChangeShapeType="1"/>
            </p:cNvSpPr>
            <p:nvPr/>
          </p:nvSpPr>
          <p:spPr bwMode="auto">
            <a:xfrm>
              <a:off x="1000" y="3083"/>
              <a:ext cx="113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51" name="Line 66"/>
            <p:cNvSpPr>
              <a:spLocks noChangeAspect="1" noChangeShapeType="1"/>
            </p:cNvSpPr>
            <p:nvPr/>
          </p:nvSpPr>
          <p:spPr bwMode="auto">
            <a:xfrm flipV="1">
              <a:off x="1113" y="3083"/>
              <a:ext cx="114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52" name="Line 67"/>
            <p:cNvSpPr>
              <a:spLocks noChangeAspect="1" noChangeShapeType="1"/>
            </p:cNvSpPr>
            <p:nvPr/>
          </p:nvSpPr>
          <p:spPr bwMode="auto">
            <a:xfrm>
              <a:off x="1180" y="2925"/>
              <a:ext cx="47" cy="2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53" name="Line 68"/>
            <p:cNvSpPr>
              <a:spLocks noChangeAspect="1" noChangeShapeType="1"/>
            </p:cNvSpPr>
            <p:nvPr/>
          </p:nvSpPr>
          <p:spPr bwMode="auto">
            <a:xfrm>
              <a:off x="1113" y="2887"/>
              <a:ext cx="46" cy="27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54" name="Line 69"/>
            <p:cNvSpPr>
              <a:spLocks noChangeAspect="1" noChangeShapeType="1"/>
            </p:cNvSpPr>
            <p:nvPr/>
          </p:nvSpPr>
          <p:spPr bwMode="auto">
            <a:xfrm flipV="1">
              <a:off x="1227" y="2951"/>
              <a:ext cx="1" cy="133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55" name="Line 70"/>
            <p:cNvSpPr>
              <a:spLocks noChangeAspect="1" noChangeShapeType="1"/>
            </p:cNvSpPr>
            <p:nvPr/>
          </p:nvSpPr>
          <p:spPr bwMode="auto">
            <a:xfrm flipH="1">
              <a:off x="1343" y="3083"/>
              <a:ext cx="113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56" name="Line 71"/>
            <p:cNvSpPr>
              <a:spLocks noChangeAspect="1" noChangeShapeType="1"/>
            </p:cNvSpPr>
            <p:nvPr/>
          </p:nvSpPr>
          <p:spPr bwMode="auto">
            <a:xfrm flipH="1" flipV="1">
              <a:off x="1227" y="3083"/>
              <a:ext cx="116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57" name="Line 72"/>
            <p:cNvSpPr>
              <a:spLocks noChangeAspect="1" noChangeShapeType="1"/>
            </p:cNvSpPr>
            <p:nvPr/>
          </p:nvSpPr>
          <p:spPr bwMode="auto">
            <a:xfrm>
              <a:off x="1227" y="2951"/>
              <a:ext cx="229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58" name="Line 73"/>
            <p:cNvSpPr>
              <a:spLocks noChangeAspect="1" noChangeShapeType="1"/>
            </p:cNvSpPr>
            <p:nvPr/>
          </p:nvSpPr>
          <p:spPr bwMode="auto">
            <a:xfrm flipV="1">
              <a:off x="1456" y="2951"/>
              <a:ext cx="0" cy="133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59" name="Line 74"/>
            <p:cNvSpPr>
              <a:spLocks noChangeAspect="1" noChangeShapeType="1"/>
            </p:cNvSpPr>
            <p:nvPr/>
          </p:nvSpPr>
          <p:spPr bwMode="auto">
            <a:xfrm>
              <a:off x="1456" y="3083"/>
              <a:ext cx="116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60" name="Line 75"/>
            <p:cNvSpPr>
              <a:spLocks noChangeAspect="1" noChangeShapeType="1"/>
            </p:cNvSpPr>
            <p:nvPr/>
          </p:nvSpPr>
          <p:spPr bwMode="auto">
            <a:xfrm flipV="1">
              <a:off x="1571" y="3083"/>
              <a:ext cx="114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61" name="Line 76"/>
            <p:cNvSpPr>
              <a:spLocks noChangeAspect="1" noChangeShapeType="1"/>
            </p:cNvSpPr>
            <p:nvPr/>
          </p:nvSpPr>
          <p:spPr bwMode="auto">
            <a:xfrm flipV="1">
              <a:off x="1685" y="2951"/>
              <a:ext cx="1" cy="133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62" name="Line 77"/>
            <p:cNvSpPr>
              <a:spLocks noChangeAspect="1" noChangeShapeType="1"/>
            </p:cNvSpPr>
            <p:nvPr/>
          </p:nvSpPr>
          <p:spPr bwMode="auto">
            <a:xfrm flipH="1" flipV="1">
              <a:off x="1570" y="2885"/>
              <a:ext cx="116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63" name="Line 78"/>
            <p:cNvSpPr>
              <a:spLocks noChangeAspect="1" noChangeShapeType="1"/>
            </p:cNvSpPr>
            <p:nvPr/>
          </p:nvSpPr>
          <p:spPr bwMode="auto">
            <a:xfrm flipH="1">
              <a:off x="1456" y="2885"/>
              <a:ext cx="114" cy="66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64" name="Line 79"/>
            <p:cNvSpPr>
              <a:spLocks noChangeAspect="1" noChangeShapeType="1"/>
            </p:cNvSpPr>
            <p:nvPr/>
          </p:nvSpPr>
          <p:spPr bwMode="auto">
            <a:xfrm flipV="1">
              <a:off x="1112" y="3150"/>
              <a:ext cx="1" cy="128"/>
            </a:xfrm>
            <a:prstGeom prst="line">
              <a:avLst/>
            </a:prstGeom>
            <a:noFill/>
            <a:ln w="1588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65" name="Freeform 80"/>
            <p:cNvSpPr>
              <a:spLocks noChangeAspect="1"/>
            </p:cNvSpPr>
            <p:nvPr/>
          </p:nvSpPr>
          <p:spPr bwMode="auto">
            <a:xfrm>
              <a:off x="1098" y="3149"/>
              <a:ext cx="29" cy="130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0" y="216"/>
                </a:cxn>
                <a:cxn ang="0">
                  <a:pos x="20" y="2"/>
                </a:cxn>
                <a:cxn ang="0">
                  <a:pos x="25" y="0"/>
                </a:cxn>
                <a:cxn ang="0">
                  <a:pos x="29" y="2"/>
                </a:cxn>
                <a:cxn ang="0">
                  <a:pos x="48" y="216"/>
                </a:cxn>
              </a:cxnLst>
              <a:rect l="0" t="0" r="r" b="b"/>
              <a:pathLst>
                <a:path w="48" h="216">
                  <a:moveTo>
                    <a:pt x="48" y="216"/>
                  </a:moveTo>
                  <a:lnTo>
                    <a:pt x="0" y="216"/>
                  </a:lnTo>
                  <a:lnTo>
                    <a:pt x="20" y="2"/>
                  </a:lnTo>
                  <a:lnTo>
                    <a:pt x="25" y="0"/>
                  </a:lnTo>
                  <a:lnTo>
                    <a:pt x="29" y="2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66" name="Line 81"/>
            <p:cNvSpPr>
              <a:spLocks noChangeAspect="1" noChangeShapeType="1"/>
            </p:cNvSpPr>
            <p:nvPr/>
          </p:nvSpPr>
          <p:spPr bwMode="auto">
            <a:xfrm flipV="1">
              <a:off x="910" y="3084"/>
              <a:ext cx="89" cy="50"/>
            </a:xfrm>
            <a:prstGeom prst="line">
              <a:avLst/>
            </a:prstGeom>
            <a:noFill/>
            <a:ln w="1588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67" name="Freeform 82"/>
            <p:cNvSpPr>
              <a:spLocks noChangeAspect="1"/>
            </p:cNvSpPr>
            <p:nvPr/>
          </p:nvSpPr>
          <p:spPr bwMode="auto">
            <a:xfrm>
              <a:off x="902" y="3081"/>
              <a:ext cx="98" cy="66"/>
            </a:xfrm>
            <a:custGeom>
              <a:avLst/>
              <a:gdLst/>
              <a:ahLst/>
              <a:cxnLst>
                <a:cxn ang="0">
                  <a:pos x="23" y="109"/>
                </a:cxn>
                <a:cxn ang="0">
                  <a:pos x="0" y="67"/>
                </a:cxn>
                <a:cxn ang="0">
                  <a:pos x="159" y="0"/>
                </a:cxn>
                <a:cxn ang="0">
                  <a:pos x="163" y="2"/>
                </a:cxn>
                <a:cxn ang="0">
                  <a:pos x="163" y="7"/>
                </a:cxn>
                <a:cxn ang="0">
                  <a:pos x="23" y="109"/>
                </a:cxn>
              </a:cxnLst>
              <a:rect l="0" t="0" r="r" b="b"/>
              <a:pathLst>
                <a:path w="163" h="109">
                  <a:moveTo>
                    <a:pt x="23" y="109"/>
                  </a:moveTo>
                  <a:lnTo>
                    <a:pt x="0" y="67"/>
                  </a:lnTo>
                  <a:lnTo>
                    <a:pt x="159" y="0"/>
                  </a:lnTo>
                  <a:lnTo>
                    <a:pt x="163" y="2"/>
                  </a:lnTo>
                  <a:lnTo>
                    <a:pt x="163" y="7"/>
                  </a:lnTo>
                  <a:lnTo>
                    <a:pt x="23" y="10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68" name="Line 83"/>
            <p:cNvSpPr>
              <a:spLocks noChangeAspect="1" noChangeShapeType="1"/>
            </p:cNvSpPr>
            <p:nvPr/>
          </p:nvSpPr>
          <p:spPr bwMode="auto">
            <a:xfrm flipV="1">
              <a:off x="1226" y="3084"/>
              <a:ext cx="1" cy="104"/>
            </a:xfrm>
            <a:prstGeom prst="line">
              <a:avLst/>
            </a:prstGeom>
            <a:noFill/>
            <a:ln w="1588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69" name="Freeform 84"/>
            <p:cNvSpPr>
              <a:spLocks noChangeAspect="1"/>
            </p:cNvSpPr>
            <p:nvPr/>
          </p:nvSpPr>
          <p:spPr bwMode="auto">
            <a:xfrm>
              <a:off x="1212" y="3083"/>
              <a:ext cx="29" cy="106"/>
            </a:xfrm>
            <a:custGeom>
              <a:avLst/>
              <a:gdLst/>
              <a:ahLst/>
              <a:cxnLst>
                <a:cxn ang="0">
                  <a:pos x="48" y="177"/>
                </a:cxn>
                <a:cxn ang="0">
                  <a:pos x="0" y="176"/>
                </a:cxn>
                <a:cxn ang="0">
                  <a:pos x="20" y="8"/>
                </a:cxn>
                <a:cxn ang="0">
                  <a:pos x="25" y="0"/>
                </a:cxn>
                <a:cxn ang="0">
                  <a:pos x="30" y="8"/>
                </a:cxn>
                <a:cxn ang="0">
                  <a:pos x="48" y="177"/>
                </a:cxn>
              </a:cxnLst>
              <a:rect l="0" t="0" r="r" b="b"/>
              <a:pathLst>
                <a:path w="48" h="177">
                  <a:moveTo>
                    <a:pt x="48" y="177"/>
                  </a:moveTo>
                  <a:lnTo>
                    <a:pt x="0" y="176"/>
                  </a:lnTo>
                  <a:lnTo>
                    <a:pt x="20" y="8"/>
                  </a:lnTo>
                  <a:lnTo>
                    <a:pt x="25" y="0"/>
                  </a:lnTo>
                  <a:lnTo>
                    <a:pt x="30" y="8"/>
                  </a:lnTo>
                  <a:lnTo>
                    <a:pt x="48" y="177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70" name="Line 85"/>
            <p:cNvSpPr>
              <a:spLocks noChangeAspect="1" noChangeShapeType="1"/>
            </p:cNvSpPr>
            <p:nvPr/>
          </p:nvSpPr>
          <p:spPr bwMode="auto">
            <a:xfrm>
              <a:off x="1455" y="2850"/>
              <a:ext cx="1" cy="101"/>
            </a:xfrm>
            <a:prstGeom prst="line">
              <a:avLst/>
            </a:prstGeom>
            <a:noFill/>
            <a:ln w="1588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71" name="Freeform 86"/>
            <p:cNvSpPr>
              <a:spLocks noChangeAspect="1"/>
            </p:cNvSpPr>
            <p:nvPr/>
          </p:nvSpPr>
          <p:spPr bwMode="auto">
            <a:xfrm>
              <a:off x="1441" y="2849"/>
              <a:ext cx="28" cy="10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8" y="0"/>
                </a:cxn>
                <a:cxn ang="0">
                  <a:pos x="30" y="164"/>
                </a:cxn>
                <a:cxn ang="0">
                  <a:pos x="25" y="171"/>
                </a:cxn>
                <a:cxn ang="0">
                  <a:pos x="21" y="168"/>
                </a:cxn>
                <a:cxn ang="0">
                  <a:pos x="0" y="1"/>
                </a:cxn>
              </a:cxnLst>
              <a:rect l="0" t="0" r="r" b="b"/>
              <a:pathLst>
                <a:path w="48" h="171">
                  <a:moveTo>
                    <a:pt x="0" y="1"/>
                  </a:moveTo>
                  <a:lnTo>
                    <a:pt x="48" y="0"/>
                  </a:lnTo>
                  <a:lnTo>
                    <a:pt x="30" y="164"/>
                  </a:lnTo>
                  <a:lnTo>
                    <a:pt x="25" y="171"/>
                  </a:lnTo>
                  <a:lnTo>
                    <a:pt x="21" y="16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72" name="Line 87"/>
            <p:cNvSpPr>
              <a:spLocks noChangeAspect="1" noChangeShapeType="1"/>
            </p:cNvSpPr>
            <p:nvPr/>
          </p:nvSpPr>
          <p:spPr bwMode="auto">
            <a:xfrm>
              <a:off x="1213" y="2853"/>
              <a:ext cx="28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73" name="Line 88"/>
            <p:cNvSpPr>
              <a:spLocks noChangeAspect="1" noChangeShapeType="1"/>
            </p:cNvSpPr>
            <p:nvPr/>
          </p:nvSpPr>
          <p:spPr bwMode="auto">
            <a:xfrm>
              <a:off x="1214" y="2867"/>
              <a:ext cx="25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74" name="Line 89"/>
            <p:cNvSpPr>
              <a:spLocks noChangeAspect="1" noChangeShapeType="1"/>
            </p:cNvSpPr>
            <p:nvPr/>
          </p:nvSpPr>
          <p:spPr bwMode="auto">
            <a:xfrm>
              <a:off x="1216" y="2880"/>
              <a:ext cx="21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75" name="Line 90"/>
            <p:cNvSpPr>
              <a:spLocks noChangeAspect="1" noChangeShapeType="1"/>
            </p:cNvSpPr>
            <p:nvPr/>
          </p:nvSpPr>
          <p:spPr bwMode="auto">
            <a:xfrm flipV="1">
              <a:off x="1219" y="2894"/>
              <a:ext cx="16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76" name="Line 91"/>
            <p:cNvSpPr>
              <a:spLocks noChangeAspect="1" noChangeShapeType="1"/>
            </p:cNvSpPr>
            <p:nvPr/>
          </p:nvSpPr>
          <p:spPr bwMode="auto">
            <a:xfrm>
              <a:off x="1220" y="2909"/>
              <a:ext cx="14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77" name="Line 92"/>
            <p:cNvSpPr>
              <a:spLocks noChangeAspect="1" noChangeShapeType="1"/>
            </p:cNvSpPr>
            <p:nvPr/>
          </p:nvSpPr>
          <p:spPr bwMode="auto">
            <a:xfrm>
              <a:off x="1222" y="2922"/>
              <a:ext cx="10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78" name="Line 93"/>
            <p:cNvSpPr>
              <a:spLocks noChangeAspect="1" noChangeShapeType="1"/>
            </p:cNvSpPr>
            <p:nvPr/>
          </p:nvSpPr>
          <p:spPr bwMode="auto">
            <a:xfrm>
              <a:off x="1224" y="2936"/>
              <a:ext cx="6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79" name="Line 94"/>
            <p:cNvSpPr>
              <a:spLocks noChangeAspect="1" noChangeShapeType="1"/>
            </p:cNvSpPr>
            <p:nvPr/>
          </p:nvSpPr>
          <p:spPr bwMode="auto">
            <a:xfrm>
              <a:off x="1100" y="3029"/>
              <a:ext cx="29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80" name="Line 95"/>
            <p:cNvSpPr>
              <a:spLocks noChangeAspect="1" noChangeShapeType="1"/>
            </p:cNvSpPr>
            <p:nvPr/>
          </p:nvSpPr>
          <p:spPr bwMode="auto">
            <a:xfrm>
              <a:off x="1102" y="3042"/>
              <a:ext cx="25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81" name="Line 96"/>
            <p:cNvSpPr>
              <a:spLocks noChangeAspect="1" noChangeShapeType="1"/>
            </p:cNvSpPr>
            <p:nvPr/>
          </p:nvSpPr>
          <p:spPr bwMode="auto">
            <a:xfrm>
              <a:off x="1103" y="3055"/>
              <a:ext cx="23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82" name="Line 97"/>
            <p:cNvSpPr>
              <a:spLocks noChangeAspect="1" noChangeShapeType="1"/>
            </p:cNvSpPr>
            <p:nvPr/>
          </p:nvSpPr>
          <p:spPr bwMode="auto">
            <a:xfrm>
              <a:off x="1104" y="3068"/>
              <a:ext cx="20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83" name="Line 98"/>
            <p:cNvSpPr>
              <a:spLocks noChangeAspect="1" noChangeShapeType="1"/>
            </p:cNvSpPr>
            <p:nvPr/>
          </p:nvSpPr>
          <p:spPr bwMode="auto">
            <a:xfrm>
              <a:off x="1105" y="3081"/>
              <a:ext cx="18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84" name="Line 99"/>
            <p:cNvSpPr>
              <a:spLocks noChangeAspect="1" noChangeShapeType="1"/>
            </p:cNvSpPr>
            <p:nvPr/>
          </p:nvSpPr>
          <p:spPr bwMode="auto">
            <a:xfrm>
              <a:off x="1106" y="3095"/>
              <a:ext cx="14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85" name="Line 100"/>
            <p:cNvSpPr>
              <a:spLocks noChangeAspect="1" noChangeShapeType="1"/>
            </p:cNvSpPr>
            <p:nvPr/>
          </p:nvSpPr>
          <p:spPr bwMode="auto">
            <a:xfrm>
              <a:off x="1108" y="3108"/>
              <a:ext cx="10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86" name="Line 101"/>
            <p:cNvSpPr>
              <a:spLocks noChangeAspect="1" noChangeShapeType="1"/>
            </p:cNvSpPr>
            <p:nvPr/>
          </p:nvSpPr>
          <p:spPr bwMode="auto">
            <a:xfrm>
              <a:off x="1109" y="3120"/>
              <a:ext cx="8" cy="1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87" name="Line 102"/>
            <p:cNvSpPr>
              <a:spLocks noChangeAspect="1" noChangeShapeType="1"/>
            </p:cNvSpPr>
            <p:nvPr/>
          </p:nvSpPr>
          <p:spPr bwMode="auto">
            <a:xfrm>
              <a:off x="1110" y="3134"/>
              <a:ext cx="5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88" name="Line 103"/>
            <p:cNvSpPr>
              <a:spLocks noChangeAspect="1" noChangeShapeType="1"/>
            </p:cNvSpPr>
            <p:nvPr/>
          </p:nvSpPr>
          <p:spPr bwMode="auto">
            <a:xfrm flipV="1">
              <a:off x="1115" y="2847"/>
              <a:ext cx="97" cy="167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89" name="Line 104"/>
            <p:cNvSpPr>
              <a:spLocks noChangeAspect="1" noChangeShapeType="1"/>
            </p:cNvSpPr>
            <p:nvPr/>
          </p:nvSpPr>
          <p:spPr bwMode="auto">
            <a:xfrm>
              <a:off x="1787" y="3069"/>
              <a:ext cx="0" cy="27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90" name="Line 105"/>
            <p:cNvSpPr>
              <a:spLocks noChangeAspect="1" noChangeShapeType="1"/>
            </p:cNvSpPr>
            <p:nvPr/>
          </p:nvSpPr>
          <p:spPr bwMode="auto">
            <a:xfrm>
              <a:off x="1772" y="3071"/>
              <a:ext cx="1" cy="24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91" name="Line 106"/>
            <p:cNvSpPr>
              <a:spLocks noChangeAspect="1" noChangeShapeType="1"/>
            </p:cNvSpPr>
            <p:nvPr/>
          </p:nvSpPr>
          <p:spPr bwMode="auto">
            <a:xfrm>
              <a:off x="1758" y="3073"/>
              <a:ext cx="1" cy="2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92" name="Line 107"/>
            <p:cNvSpPr>
              <a:spLocks noChangeAspect="1" noChangeShapeType="1"/>
            </p:cNvSpPr>
            <p:nvPr/>
          </p:nvSpPr>
          <p:spPr bwMode="auto">
            <a:xfrm>
              <a:off x="1744" y="3075"/>
              <a:ext cx="0" cy="15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93" name="Line 108"/>
            <p:cNvSpPr>
              <a:spLocks noChangeAspect="1" noChangeShapeType="1"/>
            </p:cNvSpPr>
            <p:nvPr/>
          </p:nvSpPr>
          <p:spPr bwMode="auto">
            <a:xfrm>
              <a:off x="1730" y="3077"/>
              <a:ext cx="1" cy="13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94" name="Line 109"/>
            <p:cNvSpPr>
              <a:spLocks noChangeAspect="1" noChangeShapeType="1"/>
            </p:cNvSpPr>
            <p:nvPr/>
          </p:nvSpPr>
          <p:spPr bwMode="auto">
            <a:xfrm>
              <a:off x="1715" y="3078"/>
              <a:ext cx="0" cy="9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95" name="Line 110"/>
            <p:cNvSpPr>
              <a:spLocks noChangeAspect="1" noChangeShapeType="1"/>
            </p:cNvSpPr>
            <p:nvPr/>
          </p:nvSpPr>
          <p:spPr bwMode="auto">
            <a:xfrm>
              <a:off x="1700" y="3081"/>
              <a:ext cx="1" cy="5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96" name="Line 111"/>
            <p:cNvSpPr>
              <a:spLocks noChangeAspect="1" noChangeShapeType="1"/>
            </p:cNvSpPr>
            <p:nvPr/>
          </p:nvSpPr>
          <p:spPr bwMode="auto">
            <a:xfrm flipH="1" flipV="1">
              <a:off x="1067" y="3005"/>
              <a:ext cx="48" cy="15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97" name="Line 112"/>
            <p:cNvSpPr>
              <a:spLocks noChangeAspect="1" noChangeShapeType="1"/>
            </p:cNvSpPr>
            <p:nvPr/>
          </p:nvSpPr>
          <p:spPr bwMode="auto">
            <a:xfrm flipH="1" flipV="1">
              <a:off x="1071" y="2994"/>
              <a:ext cx="47" cy="14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98" name="Line 113"/>
            <p:cNvSpPr>
              <a:spLocks noChangeAspect="1" noChangeShapeType="1"/>
            </p:cNvSpPr>
            <p:nvPr/>
          </p:nvSpPr>
          <p:spPr bwMode="auto">
            <a:xfrm flipV="1">
              <a:off x="1343" y="3150"/>
              <a:ext cx="0" cy="129"/>
            </a:xfrm>
            <a:prstGeom prst="line">
              <a:avLst/>
            </a:prstGeom>
            <a:noFill/>
            <a:ln w="1588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99" name="Freeform 114"/>
            <p:cNvSpPr>
              <a:spLocks noChangeAspect="1"/>
            </p:cNvSpPr>
            <p:nvPr/>
          </p:nvSpPr>
          <p:spPr bwMode="auto">
            <a:xfrm>
              <a:off x="1327" y="3149"/>
              <a:ext cx="28" cy="136"/>
            </a:xfrm>
            <a:custGeom>
              <a:avLst/>
              <a:gdLst/>
              <a:ahLst/>
              <a:cxnLst>
                <a:cxn ang="0">
                  <a:pos x="48" y="210"/>
                </a:cxn>
                <a:cxn ang="0">
                  <a:pos x="0" y="228"/>
                </a:cxn>
                <a:cxn ang="0">
                  <a:pos x="21" y="3"/>
                </a:cxn>
                <a:cxn ang="0">
                  <a:pos x="25" y="0"/>
                </a:cxn>
                <a:cxn ang="0">
                  <a:pos x="29" y="3"/>
                </a:cxn>
                <a:cxn ang="0">
                  <a:pos x="48" y="210"/>
                </a:cxn>
              </a:cxnLst>
              <a:rect l="0" t="0" r="r" b="b"/>
              <a:pathLst>
                <a:path w="48" h="228">
                  <a:moveTo>
                    <a:pt x="48" y="210"/>
                  </a:moveTo>
                  <a:lnTo>
                    <a:pt x="0" y="228"/>
                  </a:lnTo>
                  <a:lnTo>
                    <a:pt x="21" y="3"/>
                  </a:lnTo>
                  <a:lnTo>
                    <a:pt x="25" y="0"/>
                  </a:lnTo>
                  <a:lnTo>
                    <a:pt x="29" y="3"/>
                  </a:lnTo>
                  <a:lnTo>
                    <a:pt x="48" y="21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0" name="Line 115"/>
            <p:cNvSpPr>
              <a:spLocks noChangeAspect="1" noChangeShapeType="1"/>
            </p:cNvSpPr>
            <p:nvPr/>
          </p:nvSpPr>
          <p:spPr bwMode="auto">
            <a:xfrm>
              <a:off x="1343" y="3271"/>
              <a:ext cx="95" cy="55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1" name="Line 116"/>
            <p:cNvSpPr>
              <a:spLocks noChangeAspect="1" noChangeShapeType="1"/>
            </p:cNvSpPr>
            <p:nvPr/>
          </p:nvSpPr>
          <p:spPr bwMode="auto">
            <a:xfrm>
              <a:off x="1334" y="3284"/>
              <a:ext cx="95" cy="54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2" name="Line 117"/>
            <p:cNvSpPr>
              <a:spLocks noChangeAspect="1" noChangeShapeType="1"/>
            </p:cNvSpPr>
            <p:nvPr/>
          </p:nvSpPr>
          <p:spPr bwMode="auto">
            <a:xfrm flipH="1">
              <a:off x="1251" y="3280"/>
              <a:ext cx="92" cy="52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3" name="Line 118"/>
            <p:cNvSpPr>
              <a:spLocks noChangeAspect="1" noChangeShapeType="1"/>
            </p:cNvSpPr>
            <p:nvPr/>
          </p:nvSpPr>
          <p:spPr bwMode="auto">
            <a:xfrm flipH="1" flipV="1">
              <a:off x="1456" y="3084"/>
              <a:ext cx="35" cy="126"/>
            </a:xfrm>
            <a:prstGeom prst="line">
              <a:avLst/>
            </a:prstGeom>
            <a:noFill/>
            <a:ln w="1588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4" name="Freeform 119"/>
            <p:cNvSpPr>
              <a:spLocks noChangeAspect="1"/>
            </p:cNvSpPr>
            <p:nvPr/>
          </p:nvSpPr>
          <p:spPr bwMode="auto">
            <a:xfrm>
              <a:off x="1454" y="3083"/>
              <a:ext cx="51" cy="130"/>
            </a:xfrm>
            <a:custGeom>
              <a:avLst/>
              <a:gdLst/>
              <a:ahLst/>
              <a:cxnLst>
                <a:cxn ang="0">
                  <a:pos x="86" y="209"/>
                </a:cxn>
                <a:cxn ang="0">
                  <a:pos x="38" y="217"/>
                </a:cxn>
                <a:cxn ang="0">
                  <a:pos x="0" y="7"/>
                </a:cxn>
                <a:cxn ang="0">
                  <a:pos x="3" y="0"/>
                </a:cxn>
                <a:cxn ang="0">
                  <a:pos x="11" y="9"/>
                </a:cxn>
                <a:cxn ang="0">
                  <a:pos x="86" y="209"/>
                </a:cxn>
              </a:cxnLst>
              <a:rect l="0" t="0" r="r" b="b"/>
              <a:pathLst>
                <a:path w="86" h="217">
                  <a:moveTo>
                    <a:pt x="86" y="209"/>
                  </a:moveTo>
                  <a:lnTo>
                    <a:pt x="38" y="217"/>
                  </a:lnTo>
                  <a:lnTo>
                    <a:pt x="0" y="7"/>
                  </a:lnTo>
                  <a:lnTo>
                    <a:pt x="3" y="0"/>
                  </a:lnTo>
                  <a:lnTo>
                    <a:pt x="11" y="9"/>
                  </a:lnTo>
                  <a:lnTo>
                    <a:pt x="86" y="20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5" name="Line 120"/>
            <p:cNvSpPr>
              <a:spLocks noChangeAspect="1" noChangeShapeType="1"/>
            </p:cNvSpPr>
            <p:nvPr/>
          </p:nvSpPr>
          <p:spPr bwMode="auto">
            <a:xfrm flipV="1">
              <a:off x="1652" y="3084"/>
              <a:ext cx="33" cy="125"/>
            </a:xfrm>
            <a:prstGeom prst="line">
              <a:avLst/>
            </a:prstGeom>
            <a:noFill/>
            <a:ln w="1588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6" name="Freeform 121"/>
            <p:cNvSpPr>
              <a:spLocks noChangeAspect="1"/>
            </p:cNvSpPr>
            <p:nvPr/>
          </p:nvSpPr>
          <p:spPr bwMode="auto">
            <a:xfrm>
              <a:off x="1638" y="3083"/>
              <a:ext cx="50" cy="129"/>
            </a:xfrm>
            <a:custGeom>
              <a:avLst/>
              <a:gdLst/>
              <a:ahLst/>
              <a:cxnLst>
                <a:cxn ang="0">
                  <a:pos x="47" y="215"/>
                </a:cxn>
                <a:cxn ang="0">
                  <a:pos x="0" y="207"/>
                </a:cxn>
                <a:cxn ang="0">
                  <a:pos x="71" y="9"/>
                </a:cxn>
                <a:cxn ang="0">
                  <a:pos x="79" y="0"/>
                </a:cxn>
                <a:cxn ang="0">
                  <a:pos x="83" y="0"/>
                </a:cxn>
                <a:cxn ang="0">
                  <a:pos x="47" y="215"/>
                </a:cxn>
              </a:cxnLst>
              <a:rect l="0" t="0" r="r" b="b"/>
              <a:pathLst>
                <a:path w="83" h="215">
                  <a:moveTo>
                    <a:pt x="47" y="215"/>
                  </a:moveTo>
                  <a:lnTo>
                    <a:pt x="0" y="207"/>
                  </a:lnTo>
                  <a:lnTo>
                    <a:pt x="71" y="9"/>
                  </a:lnTo>
                  <a:lnTo>
                    <a:pt x="79" y="0"/>
                  </a:lnTo>
                  <a:lnTo>
                    <a:pt x="83" y="0"/>
                  </a:lnTo>
                  <a:lnTo>
                    <a:pt x="47" y="215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7" name="Line 122"/>
            <p:cNvSpPr>
              <a:spLocks noChangeAspect="1" noChangeShapeType="1"/>
            </p:cNvSpPr>
            <p:nvPr/>
          </p:nvSpPr>
          <p:spPr bwMode="auto">
            <a:xfrm flipV="1">
              <a:off x="1491" y="3210"/>
              <a:ext cx="161" cy="0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8" name="Line 123"/>
            <p:cNvSpPr>
              <a:spLocks noChangeAspect="1" noChangeShapeType="1"/>
            </p:cNvSpPr>
            <p:nvPr/>
          </p:nvSpPr>
          <p:spPr bwMode="auto">
            <a:xfrm>
              <a:off x="1655" y="3200"/>
              <a:ext cx="84" cy="109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  <p:sp>
          <p:nvSpPr>
            <p:cNvPr id="109" name="Line 124"/>
            <p:cNvSpPr>
              <a:spLocks noChangeAspect="1" noChangeShapeType="1"/>
            </p:cNvSpPr>
            <p:nvPr/>
          </p:nvSpPr>
          <p:spPr bwMode="auto">
            <a:xfrm>
              <a:off x="1642" y="3210"/>
              <a:ext cx="84" cy="109"/>
            </a:xfrm>
            <a:prstGeom prst="line">
              <a:avLst/>
            </a:prstGeom>
            <a:noFill/>
            <a:ln w="11113" cap="rnd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2">
                    <a:lumMod val="60000"/>
                    <a:lumOff val="40000"/>
                  </a:schemeClr>
                </a:solidFill>
                <a:latin typeface="Helvetica"/>
                <a:ea typeface="+mn-ea"/>
                <a:cs typeface="Helvetica"/>
              </a:endParaRPr>
            </a:p>
          </p:txBody>
        </p:sp>
      </p:grpSp>
      <p:sp>
        <p:nvSpPr>
          <p:cNvPr id="15364" name="Rectangle 323"/>
          <p:cNvSpPr>
            <a:spLocks noChangeArrowheads="1"/>
          </p:cNvSpPr>
          <p:nvPr/>
        </p:nvSpPr>
        <p:spPr bwMode="auto">
          <a:xfrm>
            <a:off x="26988" y="6400800"/>
            <a:ext cx="22590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Credit : Yvon Jaillais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The SALK Institute for biological studies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Yvon Jaillais</dc:creator>
  <cp:lastModifiedBy>Yvon Jaillais</cp:lastModifiedBy>
  <cp:revision>1</cp:revision>
  <dcterms:created xsi:type="dcterms:W3CDTF">2011-08-24T13:53:07Z</dcterms:created>
  <dcterms:modified xsi:type="dcterms:W3CDTF">2011-08-24T13:53:18Z</dcterms:modified>
</cp:coreProperties>
</file>