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135B9-E8CD-B24E-BF7B-5E8746D1A5A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604EF-0CE8-E143-9FF3-953046EBE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1"/>
          <p:cNvGrpSpPr/>
          <p:nvPr/>
        </p:nvGrpSpPr>
        <p:grpSpPr>
          <a:xfrm>
            <a:off x="0" y="496094"/>
            <a:ext cx="9533983" cy="5295106"/>
            <a:chOff x="99743" y="496094"/>
            <a:chExt cx="7475980" cy="4152106"/>
          </a:xfrm>
        </p:grpSpPr>
        <p:sp>
          <p:nvSpPr>
            <p:cNvPr id="4" name="TextBox 9"/>
            <p:cNvSpPr txBox="1">
              <a:spLocks noChangeArrowheads="1"/>
            </p:cNvSpPr>
            <p:nvPr/>
          </p:nvSpPr>
          <p:spPr bwMode="auto">
            <a:xfrm>
              <a:off x="5297562" y="2646563"/>
              <a:ext cx="1704816" cy="394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err="1">
                  <a:solidFill>
                    <a:srgbClr val="008000"/>
                  </a:solidFill>
                </a:rPr>
                <a:t>auxins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" name="TextBox 10"/>
            <p:cNvSpPr txBox="1">
              <a:spLocks noChangeArrowheads="1"/>
            </p:cNvSpPr>
            <p:nvPr/>
          </p:nvSpPr>
          <p:spPr bwMode="auto">
            <a:xfrm>
              <a:off x="3133978" y="496094"/>
              <a:ext cx="1495096" cy="392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558ED5"/>
                  </a:solidFill>
                  <a:latin typeface="Helvetica" charset="0"/>
                  <a:ea typeface="Arial" charset="0"/>
                  <a:cs typeface="Arial" charset="0"/>
                </a:rPr>
                <a:t>gibberellins</a:t>
              </a:r>
            </a:p>
          </p:txBody>
        </p: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931024" y="2646563"/>
              <a:ext cx="1276921" cy="394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cytokinins</a:t>
              </a: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99743" y="496094"/>
              <a:ext cx="3003723" cy="394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660066"/>
                  </a:solidFill>
                </a:rPr>
                <a:t>brassinosteroids</a:t>
              </a:r>
            </a:p>
          </p:txBody>
        </p: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143716" y="2646563"/>
              <a:ext cx="3003723" cy="394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FF6600"/>
                  </a:solidFill>
                </a:rPr>
                <a:t>Ethylene</a:t>
              </a:r>
            </a:p>
          </p:txBody>
        </p:sp>
        <p:sp>
          <p:nvSpPr>
            <p:cNvPr id="9" name="TextBox 14"/>
            <p:cNvSpPr txBox="1">
              <a:spLocks noChangeArrowheads="1"/>
            </p:cNvSpPr>
            <p:nvPr/>
          </p:nvSpPr>
          <p:spPr bwMode="auto">
            <a:xfrm>
              <a:off x="4572000" y="496094"/>
              <a:ext cx="3003723" cy="394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Abscissic Acid</a:t>
              </a:r>
            </a:p>
          </p:txBody>
        </p:sp>
        <p:grpSp>
          <p:nvGrpSpPr>
            <p:cNvPr id="3" name="Group 128"/>
            <p:cNvGrpSpPr>
              <a:grpSpLocks/>
            </p:cNvGrpSpPr>
            <p:nvPr/>
          </p:nvGrpSpPr>
          <p:grpSpPr bwMode="auto">
            <a:xfrm>
              <a:off x="5409186" y="3431319"/>
              <a:ext cx="1224491" cy="1092570"/>
              <a:chOff x="3840" y="1518"/>
              <a:chExt cx="724" cy="646"/>
            </a:xfrm>
          </p:grpSpPr>
          <p:sp>
            <p:nvSpPr>
              <p:cNvPr id="11" name="Rectangle 129"/>
              <p:cNvSpPr>
                <a:spLocks noChangeAspect="1" noChangeArrowheads="1"/>
              </p:cNvSpPr>
              <p:nvPr/>
            </p:nvSpPr>
            <p:spPr bwMode="auto">
              <a:xfrm>
                <a:off x="4179" y="1985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8000"/>
                    </a:solidFill>
                    <a:latin typeface="Helvetica" charset="0"/>
                    <a:ea typeface="Arial" charset="0"/>
                    <a:cs typeface="Arial" charset="0"/>
                  </a:rPr>
                  <a:t>N</a:t>
                </a:r>
                <a:endParaRPr lang="en-US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2" name="Rectangle 130"/>
              <p:cNvSpPr>
                <a:spLocks noChangeAspect="1" noChangeArrowheads="1"/>
              </p:cNvSpPr>
              <p:nvPr/>
            </p:nvSpPr>
            <p:spPr bwMode="auto">
              <a:xfrm>
                <a:off x="4179" y="2067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8000"/>
                    </a:solidFill>
                    <a:latin typeface="Helvetica" charset="0"/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3" name="Rectangle 131"/>
              <p:cNvSpPr>
                <a:spLocks noChangeAspect="1" noChangeArrowheads="1"/>
              </p:cNvSpPr>
              <p:nvPr/>
            </p:nvSpPr>
            <p:spPr bwMode="auto">
              <a:xfrm>
                <a:off x="4449" y="1518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8000"/>
                    </a:solidFill>
                    <a:latin typeface="Helvetica" charset="0"/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4" name="Rectangle 132"/>
              <p:cNvSpPr>
                <a:spLocks noChangeAspect="1" noChangeArrowheads="1"/>
              </p:cNvSpPr>
              <p:nvPr/>
            </p:nvSpPr>
            <p:spPr bwMode="auto">
              <a:xfrm>
                <a:off x="4506" y="1518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8000"/>
                    </a:solidFill>
                    <a:latin typeface="Helvetica" charset="0"/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5" name="Rectangle 133"/>
              <p:cNvSpPr>
                <a:spLocks noChangeAspect="1" noChangeArrowheads="1"/>
              </p:cNvSpPr>
              <p:nvPr/>
            </p:nvSpPr>
            <p:spPr bwMode="auto">
              <a:xfrm>
                <a:off x="4443" y="1768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8000"/>
                    </a:solidFill>
                    <a:latin typeface="Helvetica" charset="0"/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6" name="Line 134"/>
              <p:cNvSpPr>
                <a:spLocks noChangeAspect="1" noChangeShapeType="1"/>
              </p:cNvSpPr>
              <p:nvPr/>
            </p:nvSpPr>
            <p:spPr bwMode="auto">
              <a:xfrm flipV="1">
                <a:off x="4066" y="1832"/>
                <a:ext cx="1" cy="133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135"/>
              <p:cNvSpPr>
                <a:spLocks noChangeAspect="1" noChangeShapeType="1"/>
              </p:cNvSpPr>
              <p:nvPr/>
            </p:nvSpPr>
            <p:spPr bwMode="auto">
              <a:xfrm flipV="1">
                <a:off x="4051" y="1841"/>
                <a:ext cx="0" cy="114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136"/>
              <p:cNvSpPr>
                <a:spLocks noChangeAspect="1" noChangeShapeType="1"/>
              </p:cNvSpPr>
              <p:nvPr/>
            </p:nvSpPr>
            <p:spPr bwMode="auto">
              <a:xfrm flipH="1">
                <a:off x="3951" y="1965"/>
                <a:ext cx="115" cy="62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13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40" y="1965"/>
                <a:ext cx="111" cy="62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13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55" y="1956"/>
                <a:ext cx="96" cy="53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139"/>
              <p:cNvSpPr>
                <a:spLocks noChangeAspect="1" noChangeShapeType="1"/>
              </p:cNvSpPr>
              <p:nvPr/>
            </p:nvSpPr>
            <p:spPr bwMode="auto">
              <a:xfrm flipV="1">
                <a:off x="3840" y="1832"/>
                <a:ext cx="1" cy="133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140"/>
              <p:cNvSpPr>
                <a:spLocks noChangeAspect="1" noChangeShapeType="1"/>
              </p:cNvSpPr>
              <p:nvPr/>
            </p:nvSpPr>
            <p:spPr bwMode="auto">
              <a:xfrm>
                <a:off x="4195" y="1787"/>
                <a:ext cx="75" cy="111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141"/>
              <p:cNvSpPr>
                <a:spLocks noChangeAspect="1" noChangeShapeType="1"/>
              </p:cNvSpPr>
              <p:nvPr/>
            </p:nvSpPr>
            <p:spPr bwMode="auto">
              <a:xfrm>
                <a:off x="4189" y="1807"/>
                <a:ext cx="62" cy="91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42"/>
              <p:cNvSpPr>
                <a:spLocks noChangeAspect="1" noChangeShapeType="1"/>
              </p:cNvSpPr>
              <p:nvPr/>
            </p:nvSpPr>
            <p:spPr bwMode="auto">
              <a:xfrm flipH="1">
                <a:off x="4212" y="1898"/>
                <a:ext cx="58" cy="82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143"/>
              <p:cNvSpPr>
                <a:spLocks noChangeAspect="1" noChangeShapeType="1"/>
              </p:cNvSpPr>
              <p:nvPr/>
            </p:nvSpPr>
            <p:spPr bwMode="auto">
              <a:xfrm>
                <a:off x="4066" y="1965"/>
                <a:ext cx="104" cy="32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144"/>
              <p:cNvSpPr>
                <a:spLocks noChangeAspect="1" noChangeShapeType="1"/>
              </p:cNvSpPr>
              <p:nvPr/>
            </p:nvSpPr>
            <p:spPr bwMode="auto">
              <a:xfrm flipV="1">
                <a:off x="4195" y="1672"/>
                <a:ext cx="67" cy="115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145"/>
              <p:cNvSpPr>
                <a:spLocks noChangeAspect="1" noChangeShapeType="1"/>
              </p:cNvSpPr>
              <p:nvPr/>
            </p:nvSpPr>
            <p:spPr bwMode="auto">
              <a:xfrm>
                <a:off x="4262" y="1672"/>
                <a:ext cx="133" cy="0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146"/>
              <p:cNvSpPr>
                <a:spLocks noChangeAspect="1" noChangeShapeType="1"/>
              </p:cNvSpPr>
              <p:nvPr/>
            </p:nvSpPr>
            <p:spPr bwMode="auto">
              <a:xfrm flipV="1">
                <a:off x="4395" y="1582"/>
                <a:ext cx="51" cy="90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147"/>
              <p:cNvSpPr>
                <a:spLocks noChangeAspect="1" noChangeShapeType="1"/>
              </p:cNvSpPr>
              <p:nvPr/>
            </p:nvSpPr>
            <p:spPr bwMode="auto">
              <a:xfrm>
                <a:off x="4399" y="1664"/>
                <a:ext cx="56" cy="97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148"/>
              <p:cNvSpPr>
                <a:spLocks noChangeAspect="1" noChangeShapeType="1"/>
              </p:cNvSpPr>
              <p:nvPr/>
            </p:nvSpPr>
            <p:spPr bwMode="auto">
              <a:xfrm>
                <a:off x="4386" y="1672"/>
                <a:ext cx="55" cy="97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149"/>
              <p:cNvSpPr>
                <a:spLocks noChangeAspect="1" noChangeShapeType="1"/>
              </p:cNvSpPr>
              <p:nvPr/>
            </p:nvSpPr>
            <p:spPr bwMode="auto">
              <a:xfrm flipV="1">
                <a:off x="3840" y="1765"/>
                <a:ext cx="111" cy="67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150"/>
              <p:cNvSpPr>
                <a:spLocks noChangeAspect="1" noChangeShapeType="1"/>
              </p:cNvSpPr>
              <p:nvPr/>
            </p:nvSpPr>
            <p:spPr bwMode="auto">
              <a:xfrm flipV="1">
                <a:off x="3856" y="1783"/>
                <a:ext cx="95" cy="58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15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951" y="1765"/>
                <a:ext cx="115" cy="67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152"/>
              <p:cNvSpPr>
                <a:spLocks noChangeAspect="1" noChangeShapeType="1"/>
              </p:cNvSpPr>
              <p:nvPr/>
            </p:nvSpPr>
            <p:spPr bwMode="auto">
              <a:xfrm flipV="1">
                <a:off x="4062" y="1787"/>
                <a:ext cx="133" cy="46"/>
              </a:xfrm>
              <a:prstGeom prst="line">
                <a:avLst/>
              </a:prstGeom>
              <a:noFill/>
              <a:ln w="12700" cap="rnd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50"/>
            <p:cNvGrpSpPr>
              <a:grpSpLocks/>
            </p:cNvGrpSpPr>
            <p:nvPr/>
          </p:nvGrpSpPr>
          <p:grpSpPr bwMode="auto">
            <a:xfrm>
              <a:off x="2819400" y="1291843"/>
              <a:ext cx="1907770" cy="1112866"/>
              <a:chOff x="789" y="2758"/>
              <a:chExt cx="1128" cy="658"/>
            </a:xfrm>
          </p:grpSpPr>
          <p:sp>
            <p:nvSpPr>
              <p:cNvPr id="36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789" y="3102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H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37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839" y="3102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O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38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1196" y="3183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H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39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1428" y="2758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H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0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1201" y="2765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O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1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1796" y="3037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O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2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1859" y="3037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H</a:t>
                </a:r>
                <a:endPara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3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1003" y="2950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O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4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1437" y="3309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O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5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1133" y="3319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H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6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1189" y="3318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Helvetica"/>
                    <a:ea typeface="Arial" charset="0"/>
                    <a:cs typeface="Helvetica"/>
                  </a:rPr>
                  <a:t>O</a:t>
                </a: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endParaRPr>
              </a:p>
            </p:txBody>
          </p:sp>
          <p:sp>
            <p:nvSpPr>
              <p:cNvPr id="47" name="Line 62"/>
              <p:cNvSpPr>
                <a:spLocks noChangeAspect="1" noChangeShapeType="1"/>
              </p:cNvSpPr>
              <p:nvPr/>
            </p:nvSpPr>
            <p:spPr bwMode="auto">
              <a:xfrm flipV="1">
                <a:off x="1000" y="2887"/>
                <a:ext cx="113" cy="64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48" name="Line 63"/>
              <p:cNvSpPr>
                <a:spLocks noChangeAspect="1" noChangeShapeType="1"/>
              </p:cNvSpPr>
              <p:nvPr/>
            </p:nvSpPr>
            <p:spPr bwMode="auto">
              <a:xfrm flipV="1">
                <a:off x="1015" y="2904"/>
                <a:ext cx="98" cy="57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49" name="Line 64"/>
              <p:cNvSpPr>
                <a:spLocks noChangeAspect="1" noChangeShapeType="1"/>
              </p:cNvSpPr>
              <p:nvPr/>
            </p:nvSpPr>
            <p:spPr bwMode="auto">
              <a:xfrm>
                <a:off x="1000" y="2951"/>
                <a:ext cx="0" cy="132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0" name="Line 65"/>
              <p:cNvSpPr>
                <a:spLocks noChangeAspect="1" noChangeShapeType="1"/>
              </p:cNvSpPr>
              <p:nvPr/>
            </p:nvSpPr>
            <p:spPr bwMode="auto">
              <a:xfrm>
                <a:off x="1000" y="3083"/>
                <a:ext cx="113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1" name="Line 66"/>
              <p:cNvSpPr>
                <a:spLocks noChangeAspect="1" noChangeShapeType="1"/>
              </p:cNvSpPr>
              <p:nvPr/>
            </p:nvSpPr>
            <p:spPr bwMode="auto">
              <a:xfrm flipV="1">
                <a:off x="1113" y="3083"/>
                <a:ext cx="114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2" name="Line 67"/>
              <p:cNvSpPr>
                <a:spLocks noChangeAspect="1" noChangeShapeType="1"/>
              </p:cNvSpPr>
              <p:nvPr/>
            </p:nvSpPr>
            <p:spPr bwMode="auto">
              <a:xfrm>
                <a:off x="1180" y="2925"/>
                <a:ext cx="47" cy="2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3" name="Line 68"/>
              <p:cNvSpPr>
                <a:spLocks noChangeAspect="1" noChangeShapeType="1"/>
              </p:cNvSpPr>
              <p:nvPr/>
            </p:nvSpPr>
            <p:spPr bwMode="auto">
              <a:xfrm>
                <a:off x="1113" y="2887"/>
                <a:ext cx="46" cy="2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4" name="Line 69"/>
              <p:cNvSpPr>
                <a:spLocks noChangeAspect="1" noChangeShapeType="1"/>
              </p:cNvSpPr>
              <p:nvPr/>
            </p:nvSpPr>
            <p:spPr bwMode="auto">
              <a:xfrm flipV="1">
                <a:off x="1227" y="2951"/>
                <a:ext cx="1" cy="132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5" name="Line 70"/>
              <p:cNvSpPr>
                <a:spLocks noChangeAspect="1" noChangeShapeType="1"/>
              </p:cNvSpPr>
              <p:nvPr/>
            </p:nvSpPr>
            <p:spPr bwMode="auto">
              <a:xfrm flipH="1">
                <a:off x="1342" y="3083"/>
                <a:ext cx="114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6" name="Line 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227" y="3083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7" name="Line 72"/>
              <p:cNvSpPr>
                <a:spLocks noChangeAspect="1" noChangeShapeType="1"/>
              </p:cNvSpPr>
              <p:nvPr/>
            </p:nvSpPr>
            <p:spPr bwMode="auto">
              <a:xfrm>
                <a:off x="1227" y="2951"/>
                <a:ext cx="229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8" name="Line 73"/>
              <p:cNvSpPr>
                <a:spLocks noChangeAspect="1" noChangeShapeType="1"/>
              </p:cNvSpPr>
              <p:nvPr/>
            </p:nvSpPr>
            <p:spPr bwMode="auto">
              <a:xfrm flipV="1">
                <a:off x="1456" y="2951"/>
                <a:ext cx="0" cy="132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59" name="Line 74"/>
              <p:cNvSpPr>
                <a:spLocks noChangeAspect="1" noChangeShapeType="1"/>
              </p:cNvSpPr>
              <p:nvPr/>
            </p:nvSpPr>
            <p:spPr bwMode="auto">
              <a:xfrm>
                <a:off x="1456" y="3083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0" name="Line 75"/>
              <p:cNvSpPr>
                <a:spLocks noChangeAspect="1" noChangeShapeType="1"/>
              </p:cNvSpPr>
              <p:nvPr/>
            </p:nvSpPr>
            <p:spPr bwMode="auto">
              <a:xfrm flipV="1">
                <a:off x="1571" y="3083"/>
                <a:ext cx="114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1" name="Line 76"/>
              <p:cNvSpPr>
                <a:spLocks noChangeAspect="1" noChangeShapeType="1"/>
              </p:cNvSpPr>
              <p:nvPr/>
            </p:nvSpPr>
            <p:spPr bwMode="auto">
              <a:xfrm flipV="1">
                <a:off x="1685" y="2951"/>
                <a:ext cx="1" cy="132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2" name="Line 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70" y="2885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3" name="Line 78"/>
              <p:cNvSpPr>
                <a:spLocks noChangeAspect="1" noChangeShapeType="1"/>
              </p:cNvSpPr>
              <p:nvPr/>
            </p:nvSpPr>
            <p:spPr bwMode="auto">
              <a:xfrm flipH="1">
                <a:off x="1456" y="2885"/>
                <a:ext cx="114" cy="6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4" name="Line 79"/>
              <p:cNvSpPr>
                <a:spLocks noChangeAspect="1" noChangeShapeType="1"/>
              </p:cNvSpPr>
              <p:nvPr/>
            </p:nvSpPr>
            <p:spPr bwMode="auto">
              <a:xfrm flipV="1">
                <a:off x="1112" y="3150"/>
                <a:ext cx="1" cy="128"/>
              </a:xfrm>
              <a:prstGeom prst="line">
                <a:avLst/>
              </a:prstGeom>
              <a:noFill/>
              <a:ln w="1588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5" name="Freeform 80"/>
              <p:cNvSpPr>
                <a:spLocks noChangeAspect="1"/>
              </p:cNvSpPr>
              <p:nvPr/>
            </p:nvSpPr>
            <p:spPr bwMode="auto">
              <a:xfrm>
                <a:off x="1098" y="3149"/>
                <a:ext cx="29" cy="130"/>
              </a:xfrm>
              <a:custGeom>
                <a:avLst/>
                <a:gdLst/>
                <a:ahLst/>
                <a:cxnLst>
                  <a:cxn ang="0">
                    <a:pos x="48" y="216"/>
                  </a:cxn>
                  <a:cxn ang="0">
                    <a:pos x="0" y="216"/>
                  </a:cxn>
                  <a:cxn ang="0">
                    <a:pos x="20" y="2"/>
                  </a:cxn>
                  <a:cxn ang="0">
                    <a:pos x="25" y="0"/>
                  </a:cxn>
                  <a:cxn ang="0">
                    <a:pos x="29" y="2"/>
                  </a:cxn>
                  <a:cxn ang="0">
                    <a:pos x="48" y="216"/>
                  </a:cxn>
                </a:cxnLst>
                <a:rect l="0" t="0" r="r" b="b"/>
                <a:pathLst>
                  <a:path w="48" h="216">
                    <a:moveTo>
                      <a:pt x="48" y="216"/>
                    </a:moveTo>
                    <a:lnTo>
                      <a:pt x="0" y="216"/>
                    </a:lnTo>
                    <a:lnTo>
                      <a:pt x="20" y="2"/>
                    </a:lnTo>
                    <a:lnTo>
                      <a:pt x="25" y="0"/>
                    </a:lnTo>
                    <a:lnTo>
                      <a:pt x="29" y="2"/>
                    </a:lnTo>
                    <a:lnTo>
                      <a:pt x="48" y="216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6" name="Line 81"/>
              <p:cNvSpPr>
                <a:spLocks noChangeAspect="1" noChangeShapeType="1"/>
              </p:cNvSpPr>
              <p:nvPr/>
            </p:nvSpPr>
            <p:spPr bwMode="auto">
              <a:xfrm flipV="1">
                <a:off x="910" y="3084"/>
                <a:ext cx="89" cy="50"/>
              </a:xfrm>
              <a:prstGeom prst="line">
                <a:avLst/>
              </a:prstGeom>
              <a:noFill/>
              <a:ln w="1588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7" name="Freeform 82"/>
              <p:cNvSpPr>
                <a:spLocks noChangeAspect="1"/>
              </p:cNvSpPr>
              <p:nvPr/>
            </p:nvSpPr>
            <p:spPr bwMode="auto">
              <a:xfrm>
                <a:off x="902" y="3081"/>
                <a:ext cx="98" cy="66"/>
              </a:xfrm>
              <a:custGeom>
                <a:avLst/>
                <a:gdLst/>
                <a:ahLst/>
                <a:cxnLst>
                  <a:cxn ang="0">
                    <a:pos x="23" y="109"/>
                  </a:cxn>
                  <a:cxn ang="0">
                    <a:pos x="0" y="67"/>
                  </a:cxn>
                  <a:cxn ang="0">
                    <a:pos x="159" y="0"/>
                  </a:cxn>
                  <a:cxn ang="0">
                    <a:pos x="163" y="2"/>
                  </a:cxn>
                  <a:cxn ang="0">
                    <a:pos x="163" y="7"/>
                  </a:cxn>
                  <a:cxn ang="0">
                    <a:pos x="23" y="109"/>
                  </a:cxn>
                </a:cxnLst>
                <a:rect l="0" t="0" r="r" b="b"/>
                <a:pathLst>
                  <a:path w="163" h="109">
                    <a:moveTo>
                      <a:pt x="23" y="109"/>
                    </a:moveTo>
                    <a:lnTo>
                      <a:pt x="0" y="67"/>
                    </a:lnTo>
                    <a:lnTo>
                      <a:pt x="159" y="0"/>
                    </a:lnTo>
                    <a:lnTo>
                      <a:pt x="163" y="2"/>
                    </a:lnTo>
                    <a:lnTo>
                      <a:pt x="163" y="7"/>
                    </a:lnTo>
                    <a:lnTo>
                      <a:pt x="23" y="109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8" name="Line 83"/>
              <p:cNvSpPr>
                <a:spLocks noChangeAspect="1" noChangeShapeType="1"/>
              </p:cNvSpPr>
              <p:nvPr/>
            </p:nvSpPr>
            <p:spPr bwMode="auto">
              <a:xfrm flipV="1">
                <a:off x="1226" y="3084"/>
                <a:ext cx="1" cy="104"/>
              </a:xfrm>
              <a:prstGeom prst="line">
                <a:avLst/>
              </a:prstGeom>
              <a:noFill/>
              <a:ln w="1588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69" name="Freeform 84"/>
              <p:cNvSpPr>
                <a:spLocks noChangeAspect="1"/>
              </p:cNvSpPr>
              <p:nvPr/>
            </p:nvSpPr>
            <p:spPr bwMode="auto">
              <a:xfrm>
                <a:off x="1212" y="3083"/>
                <a:ext cx="29" cy="106"/>
              </a:xfrm>
              <a:custGeom>
                <a:avLst/>
                <a:gdLst/>
                <a:ahLst/>
                <a:cxnLst>
                  <a:cxn ang="0">
                    <a:pos x="48" y="177"/>
                  </a:cxn>
                  <a:cxn ang="0">
                    <a:pos x="0" y="176"/>
                  </a:cxn>
                  <a:cxn ang="0">
                    <a:pos x="20" y="8"/>
                  </a:cxn>
                  <a:cxn ang="0">
                    <a:pos x="25" y="0"/>
                  </a:cxn>
                  <a:cxn ang="0">
                    <a:pos x="30" y="8"/>
                  </a:cxn>
                  <a:cxn ang="0">
                    <a:pos x="48" y="177"/>
                  </a:cxn>
                </a:cxnLst>
                <a:rect l="0" t="0" r="r" b="b"/>
                <a:pathLst>
                  <a:path w="48" h="177">
                    <a:moveTo>
                      <a:pt x="48" y="177"/>
                    </a:moveTo>
                    <a:lnTo>
                      <a:pt x="0" y="176"/>
                    </a:lnTo>
                    <a:lnTo>
                      <a:pt x="20" y="8"/>
                    </a:lnTo>
                    <a:lnTo>
                      <a:pt x="25" y="0"/>
                    </a:lnTo>
                    <a:lnTo>
                      <a:pt x="30" y="8"/>
                    </a:lnTo>
                    <a:lnTo>
                      <a:pt x="48" y="177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0" name="Line 85"/>
              <p:cNvSpPr>
                <a:spLocks noChangeAspect="1" noChangeShapeType="1"/>
              </p:cNvSpPr>
              <p:nvPr/>
            </p:nvSpPr>
            <p:spPr bwMode="auto">
              <a:xfrm>
                <a:off x="1455" y="2850"/>
                <a:ext cx="1" cy="101"/>
              </a:xfrm>
              <a:prstGeom prst="line">
                <a:avLst/>
              </a:prstGeom>
              <a:noFill/>
              <a:ln w="1588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1" name="Freeform 86"/>
              <p:cNvSpPr>
                <a:spLocks noChangeAspect="1"/>
              </p:cNvSpPr>
              <p:nvPr/>
            </p:nvSpPr>
            <p:spPr bwMode="auto">
              <a:xfrm>
                <a:off x="1441" y="2849"/>
                <a:ext cx="28" cy="102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48" y="0"/>
                  </a:cxn>
                  <a:cxn ang="0">
                    <a:pos x="30" y="164"/>
                  </a:cxn>
                  <a:cxn ang="0">
                    <a:pos x="25" y="171"/>
                  </a:cxn>
                  <a:cxn ang="0">
                    <a:pos x="21" y="168"/>
                  </a:cxn>
                  <a:cxn ang="0">
                    <a:pos x="0" y="1"/>
                  </a:cxn>
                </a:cxnLst>
                <a:rect l="0" t="0" r="r" b="b"/>
                <a:pathLst>
                  <a:path w="48" h="171">
                    <a:moveTo>
                      <a:pt x="0" y="1"/>
                    </a:moveTo>
                    <a:lnTo>
                      <a:pt x="48" y="0"/>
                    </a:lnTo>
                    <a:lnTo>
                      <a:pt x="30" y="164"/>
                    </a:lnTo>
                    <a:lnTo>
                      <a:pt x="25" y="171"/>
                    </a:lnTo>
                    <a:lnTo>
                      <a:pt x="21" y="16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2" name="Line 87"/>
              <p:cNvSpPr>
                <a:spLocks noChangeAspect="1" noChangeShapeType="1"/>
              </p:cNvSpPr>
              <p:nvPr/>
            </p:nvSpPr>
            <p:spPr bwMode="auto">
              <a:xfrm>
                <a:off x="1213" y="2853"/>
                <a:ext cx="28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3" name="Line 88"/>
              <p:cNvSpPr>
                <a:spLocks noChangeAspect="1" noChangeShapeType="1"/>
              </p:cNvSpPr>
              <p:nvPr/>
            </p:nvSpPr>
            <p:spPr bwMode="auto">
              <a:xfrm>
                <a:off x="1214" y="2867"/>
                <a:ext cx="25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4" name="Line 89"/>
              <p:cNvSpPr>
                <a:spLocks noChangeAspect="1" noChangeShapeType="1"/>
              </p:cNvSpPr>
              <p:nvPr/>
            </p:nvSpPr>
            <p:spPr bwMode="auto">
              <a:xfrm>
                <a:off x="1216" y="2880"/>
                <a:ext cx="21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5" name="Line 90"/>
              <p:cNvSpPr>
                <a:spLocks noChangeAspect="1" noChangeShapeType="1"/>
              </p:cNvSpPr>
              <p:nvPr/>
            </p:nvSpPr>
            <p:spPr bwMode="auto">
              <a:xfrm flipV="1">
                <a:off x="1219" y="2894"/>
                <a:ext cx="16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6" name="Line 91"/>
              <p:cNvSpPr>
                <a:spLocks noChangeAspect="1" noChangeShapeType="1"/>
              </p:cNvSpPr>
              <p:nvPr/>
            </p:nvSpPr>
            <p:spPr bwMode="auto">
              <a:xfrm>
                <a:off x="1220" y="2909"/>
                <a:ext cx="14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7" name="Line 92"/>
              <p:cNvSpPr>
                <a:spLocks noChangeAspect="1" noChangeShapeType="1"/>
              </p:cNvSpPr>
              <p:nvPr/>
            </p:nvSpPr>
            <p:spPr bwMode="auto">
              <a:xfrm>
                <a:off x="1222" y="2922"/>
                <a:ext cx="10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8" name="Line 93"/>
              <p:cNvSpPr>
                <a:spLocks noChangeAspect="1" noChangeShapeType="1"/>
              </p:cNvSpPr>
              <p:nvPr/>
            </p:nvSpPr>
            <p:spPr bwMode="auto">
              <a:xfrm>
                <a:off x="1224" y="2936"/>
                <a:ext cx="6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79" name="Line 94"/>
              <p:cNvSpPr>
                <a:spLocks noChangeAspect="1" noChangeShapeType="1"/>
              </p:cNvSpPr>
              <p:nvPr/>
            </p:nvSpPr>
            <p:spPr bwMode="auto">
              <a:xfrm>
                <a:off x="1100" y="3029"/>
                <a:ext cx="29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0" name="Line 95"/>
              <p:cNvSpPr>
                <a:spLocks noChangeAspect="1" noChangeShapeType="1"/>
              </p:cNvSpPr>
              <p:nvPr/>
            </p:nvSpPr>
            <p:spPr bwMode="auto">
              <a:xfrm>
                <a:off x="1102" y="3042"/>
                <a:ext cx="25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1" name="Line 96"/>
              <p:cNvSpPr>
                <a:spLocks noChangeAspect="1" noChangeShapeType="1"/>
              </p:cNvSpPr>
              <p:nvPr/>
            </p:nvSpPr>
            <p:spPr bwMode="auto">
              <a:xfrm>
                <a:off x="1103" y="3055"/>
                <a:ext cx="23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2" name="Line 97"/>
              <p:cNvSpPr>
                <a:spLocks noChangeAspect="1" noChangeShapeType="1"/>
              </p:cNvSpPr>
              <p:nvPr/>
            </p:nvSpPr>
            <p:spPr bwMode="auto">
              <a:xfrm>
                <a:off x="1104" y="3068"/>
                <a:ext cx="20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3" name="Line 98"/>
              <p:cNvSpPr>
                <a:spLocks noChangeAspect="1" noChangeShapeType="1"/>
              </p:cNvSpPr>
              <p:nvPr/>
            </p:nvSpPr>
            <p:spPr bwMode="auto">
              <a:xfrm>
                <a:off x="1105" y="3081"/>
                <a:ext cx="17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4" name="Line 99"/>
              <p:cNvSpPr>
                <a:spLocks noChangeAspect="1" noChangeShapeType="1"/>
              </p:cNvSpPr>
              <p:nvPr/>
            </p:nvSpPr>
            <p:spPr bwMode="auto">
              <a:xfrm>
                <a:off x="1106" y="3095"/>
                <a:ext cx="14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5" name="Line 100"/>
              <p:cNvSpPr>
                <a:spLocks noChangeAspect="1" noChangeShapeType="1"/>
              </p:cNvSpPr>
              <p:nvPr/>
            </p:nvSpPr>
            <p:spPr bwMode="auto">
              <a:xfrm>
                <a:off x="1108" y="3108"/>
                <a:ext cx="11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6" name="Line 101"/>
              <p:cNvSpPr>
                <a:spLocks noChangeAspect="1" noChangeShapeType="1"/>
              </p:cNvSpPr>
              <p:nvPr/>
            </p:nvSpPr>
            <p:spPr bwMode="auto">
              <a:xfrm>
                <a:off x="1109" y="3120"/>
                <a:ext cx="8" cy="1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7" name="Line 102"/>
              <p:cNvSpPr>
                <a:spLocks noChangeAspect="1" noChangeShapeType="1"/>
              </p:cNvSpPr>
              <p:nvPr/>
            </p:nvSpPr>
            <p:spPr bwMode="auto">
              <a:xfrm>
                <a:off x="1110" y="3134"/>
                <a:ext cx="5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8" name="Line 103"/>
              <p:cNvSpPr>
                <a:spLocks noChangeAspect="1" noChangeShapeType="1"/>
              </p:cNvSpPr>
              <p:nvPr/>
            </p:nvSpPr>
            <p:spPr bwMode="auto">
              <a:xfrm flipV="1">
                <a:off x="1115" y="2847"/>
                <a:ext cx="97" cy="167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89" name="Line 104"/>
              <p:cNvSpPr>
                <a:spLocks noChangeAspect="1" noChangeShapeType="1"/>
              </p:cNvSpPr>
              <p:nvPr/>
            </p:nvSpPr>
            <p:spPr bwMode="auto">
              <a:xfrm>
                <a:off x="1787" y="3069"/>
                <a:ext cx="0" cy="27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0" name="Line 105"/>
              <p:cNvSpPr>
                <a:spLocks noChangeAspect="1" noChangeShapeType="1"/>
              </p:cNvSpPr>
              <p:nvPr/>
            </p:nvSpPr>
            <p:spPr bwMode="auto">
              <a:xfrm>
                <a:off x="1772" y="3071"/>
                <a:ext cx="1" cy="24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1" name="Line 106"/>
              <p:cNvSpPr>
                <a:spLocks noChangeAspect="1" noChangeShapeType="1"/>
              </p:cNvSpPr>
              <p:nvPr/>
            </p:nvSpPr>
            <p:spPr bwMode="auto">
              <a:xfrm>
                <a:off x="1758" y="3073"/>
                <a:ext cx="1" cy="2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2" name="Line 107"/>
              <p:cNvSpPr>
                <a:spLocks noChangeAspect="1" noChangeShapeType="1"/>
              </p:cNvSpPr>
              <p:nvPr/>
            </p:nvSpPr>
            <p:spPr bwMode="auto">
              <a:xfrm>
                <a:off x="1744" y="3075"/>
                <a:ext cx="0" cy="16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3" name="Line 108"/>
              <p:cNvSpPr>
                <a:spLocks noChangeAspect="1" noChangeShapeType="1"/>
              </p:cNvSpPr>
              <p:nvPr/>
            </p:nvSpPr>
            <p:spPr bwMode="auto">
              <a:xfrm>
                <a:off x="1729" y="3077"/>
                <a:ext cx="1" cy="12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4" name="Line 109"/>
              <p:cNvSpPr>
                <a:spLocks noChangeAspect="1" noChangeShapeType="1"/>
              </p:cNvSpPr>
              <p:nvPr/>
            </p:nvSpPr>
            <p:spPr bwMode="auto">
              <a:xfrm>
                <a:off x="1715" y="3078"/>
                <a:ext cx="0" cy="9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5" name="Line 110"/>
              <p:cNvSpPr>
                <a:spLocks noChangeAspect="1" noChangeShapeType="1"/>
              </p:cNvSpPr>
              <p:nvPr/>
            </p:nvSpPr>
            <p:spPr bwMode="auto">
              <a:xfrm>
                <a:off x="1700" y="3081"/>
                <a:ext cx="1" cy="5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6" name="Line 11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067" y="3005"/>
                <a:ext cx="48" cy="15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7" name="Line 11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071" y="2994"/>
                <a:ext cx="47" cy="14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8" name="Line 113"/>
              <p:cNvSpPr>
                <a:spLocks noChangeAspect="1" noChangeShapeType="1"/>
              </p:cNvSpPr>
              <p:nvPr/>
            </p:nvSpPr>
            <p:spPr bwMode="auto">
              <a:xfrm flipV="1">
                <a:off x="1342" y="3150"/>
                <a:ext cx="0" cy="129"/>
              </a:xfrm>
              <a:prstGeom prst="line">
                <a:avLst/>
              </a:prstGeom>
              <a:noFill/>
              <a:ln w="1588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99" name="Freeform 114"/>
              <p:cNvSpPr>
                <a:spLocks noChangeAspect="1"/>
              </p:cNvSpPr>
              <p:nvPr/>
            </p:nvSpPr>
            <p:spPr bwMode="auto">
              <a:xfrm>
                <a:off x="1327" y="3149"/>
                <a:ext cx="28" cy="136"/>
              </a:xfrm>
              <a:custGeom>
                <a:avLst/>
                <a:gdLst/>
                <a:ahLst/>
                <a:cxnLst>
                  <a:cxn ang="0">
                    <a:pos x="48" y="210"/>
                  </a:cxn>
                  <a:cxn ang="0">
                    <a:pos x="0" y="228"/>
                  </a:cxn>
                  <a:cxn ang="0">
                    <a:pos x="21" y="3"/>
                  </a:cxn>
                  <a:cxn ang="0">
                    <a:pos x="25" y="0"/>
                  </a:cxn>
                  <a:cxn ang="0">
                    <a:pos x="29" y="3"/>
                  </a:cxn>
                  <a:cxn ang="0">
                    <a:pos x="48" y="210"/>
                  </a:cxn>
                </a:cxnLst>
                <a:rect l="0" t="0" r="r" b="b"/>
                <a:pathLst>
                  <a:path w="48" h="228">
                    <a:moveTo>
                      <a:pt x="48" y="210"/>
                    </a:moveTo>
                    <a:lnTo>
                      <a:pt x="0" y="228"/>
                    </a:lnTo>
                    <a:lnTo>
                      <a:pt x="21" y="3"/>
                    </a:lnTo>
                    <a:lnTo>
                      <a:pt x="25" y="0"/>
                    </a:lnTo>
                    <a:lnTo>
                      <a:pt x="29" y="3"/>
                    </a:lnTo>
                    <a:lnTo>
                      <a:pt x="48" y="21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0" name="Line 115"/>
              <p:cNvSpPr>
                <a:spLocks noChangeAspect="1" noChangeShapeType="1"/>
              </p:cNvSpPr>
              <p:nvPr/>
            </p:nvSpPr>
            <p:spPr bwMode="auto">
              <a:xfrm>
                <a:off x="1342" y="3271"/>
                <a:ext cx="95" cy="55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1" name="Line 116"/>
              <p:cNvSpPr>
                <a:spLocks noChangeAspect="1" noChangeShapeType="1"/>
              </p:cNvSpPr>
              <p:nvPr/>
            </p:nvSpPr>
            <p:spPr bwMode="auto">
              <a:xfrm>
                <a:off x="1334" y="3284"/>
                <a:ext cx="95" cy="55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2" name="Line 117"/>
              <p:cNvSpPr>
                <a:spLocks noChangeAspect="1" noChangeShapeType="1"/>
              </p:cNvSpPr>
              <p:nvPr/>
            </p:nvSpPr>
            <p:spPr bwMode="auto">
              <a:xfrm flipH="1">
                <a:off x="1250" y="3280"/>
                <a:ext cx="92" cy="52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3" name="Line 1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456" y="3084"/>
                <a:ext cx="35" cy="126"/>
              </a:xfrm>
              <a:prstGeom prst="line">
                <a:avLst/>
              </a:prstGeom>
              <a:noFill/>
              <a:ln w="1588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4" name="Freeform 119"/>
              <p:cNvSpPr>
                <a:spLocks noChangeAspect="1"/>
              </p:cNvSpPr>
              <p:nvPr/>
            </p:nvSpPr>
            <p:spPr bwMode="auto">
              <a:xfrm>
                <a:off x="1454" y="3083"/>
                <a:ext cx="51" cy="130"/>
              </a:xfrm>
              <a:custGeom>
                <a:avLst/>
                <a:gdLst/>
                <a:ahLst/>
                <a:cxnLst>
                  <a:cxn ang="0">
                    <a:pos x="86" y="209"/>
                  </a:cxn>
                  <a:cxn ang="0">
                    <a:pos x="38" y="217"/>
                  </a:cxn>
                  <a:cxn ang="0">
                    <a:pos x="0" y="7"/>
                  </a:cxn>
                  <a:cxn ang="0">
                    <a:pos x="3" y="0"/>
                  </a:cxn>
                  <a:cxn ang="0">
                    <a:pos x="11" y="9"/>
                  </a:cxn>
                  <a:cxn ang="0">
                    <a:pos x="86" y="209"/>
                  </a:cxn>
                </a:cxnLst>
                <a:rect l="0" t="0" r="r" b="b"/>
                <a:pathLst>
                  <a:path w="86" h="217">
                    <a:moveTo>
                      <a:pt x="86" y="209"/>
                    </a:moveTo>
                    <a:lnTo>
                      <a:pt x="38" y="21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11" y="9"/>
                    </a:lnTo>
                    <a:lnTo>
                      <a:pt x="86" y="209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5" name="Line 120"/>
              <p:cNvSpPr>
                <a:spLocks noChangeAspect="1" noChangeShapeType="1"/>
              </p:cNvSpPr>
              <p:nvPr/>
            </p:nvSpPr>
            <p:spPr bwMode="auto">
              <a:xfrm flipV="1">
                <a:off x="1652" y="3084"/>
                <a:ext cx="33" cy="125"/>
              </a:xfrm>
              <a:prstGeom prst="line">
                <a:avLst/>
              </a:prstGeom>
              <a:noFill/>
              <a:ln w="1588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6" name="Freeform 121"/>
              <p:cNvSpPr>
                <a:spLocks noChangeAspect="1"/>
              </p:cNvSpPr>
              <p:nvPr/>
            </p:nvSpPr>
            <p:spPr bwMode="auto">
              <a:xfrm>
                <a:off x="1638" y="3083"/>
                <a:ext cx="50" cy="129"/>
              </a:xfrm>
              <a:custGeom>
                <a:avLst/>
                <a:gdLst/>
                <a:ahLst/>
                <a:cxnLst>
                  <a:cxn ang="0">
                    <a:pos x="47" y="215"/>
                  </a:cxn>
                  <a:cxn ang="0">
                    <a:pos x="0" y="207"/>
                  </a:cxn>
                  <a:cxn ang="0">
                    <a:pos x="71" y="9"/>
                  </a:cxn>
                  <a:cxn ang="0">
                    <a:pos x="79" y="0"/>
                  </a:cxn>
                  <a:cxn ang="0">
                    <a:pos x="83" y="0"/>
                  </a:cxn>
                  <a:cxn ang="0">
                    <a:pos x="47" y="215"/>
                  </a:cxn>
                </a:cxnLst>
                <a:rect l="0" t="0" r="r" b="b"/>
                <a:pathLst>
                  <a:path w="83" h="215">
                    <a:moveTo>
                      <a:pt x="47" y="215"/>
                    </a:moveTo>
                    <a:lnTo>
                      <a:pt x="0" y="207"/>
                    </a:lnTo>
                    <a:lnTo>
                      <a:pt x="71" y="9"/>
                    </a:lnTo>
                    <a:lnTo>
                      <a:pt x="79" y="0"/>
                    </a:lnTo>
                    <a:lnTo>
                      <a:pt x="83" y="0"/>
                    </a:lnTo>
                    <a:lnTo>
                      <a:pt x="47" y="215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7" name="Line 122"/>
              <p:cNvSpPr>
                <a:spLocks noChangeAspect="1" noChangeShapeType="1"/>
              </p:cNvSpPr>
              <p:nvPr/>
            </p:nvSpPr>
            <p:spPr bwMode="auto">
              <a:xfrm flipV="1">
                <a:off x="1491" y="3210"/>
                <a:ext cx="161" cy="0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8" name="Line 123"/>
              <p:cNvSpPr>
                <a:spLocks noChangeAspect="1" noChangeShapeType="1"/>
              </p:cNvSpPr>
              <p:nvPr/>
            </p:nvSpPr>
            <p:spPr bwMode="auto">
              <a:xfrm>
                <a:off x="1655" y="3200"/>
                <a:ext cx="84" cy="109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  <p:sp>
            <p:nvSpPr>
              <p:cNvPr id="109" name="Line 124"/>
              <p:cNvSpPr>
                <a:spLocks noChangeAspect="1" noChangeShapeType="1"/>
              </p:cNvSpPr>
              <p:nvPr/>
            </p:nvSpPr>
            <p:spPr bwMode="auto">
              <a:xfrm>
                <a:off x="1642" y="3210"/>
                <a:ext cx="84" cy="109"/>
              </a:xfrm>
              <a:prstGeom prst="line">
                <a:avLst/>
              </a:prstGeom>
              <a:noFill/>
              <a:ln w="11113" cap="rnd">
                <a:solidFill>
                  <a:schemeClr val="tx2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+mn-ea"/>
                  <a:cs typeface="Helvetica"/>
                </a:endParaRPr>
              </a:p>
            </p:txBody>
          </p:sp>
        </p:grpSp>
        <p:grpSp>
          <p:nvGrpSpPr>
            <p:cNvPr id="35" name="Group 16"/>
            <p:cNvGrpSpPr>
              <a:grpSpLocks/>
            </p:cNvGrpSpPr>
            <p:nvPr/>
          </p:nvGrpSpPr>
          <p:grpSpPr bwMode="auto">
            <a:xfrm>
              <a:off x="3018971" y="3184392"/>
              <a:ext cx="1681138" cy="1258316"/>
              <a:chOff x="3377" y="2873"/>
              <a:chExt cx="993" cy="744"/>
            </a:xfrm>
          </p:grpSpPr>
          <p:sp>
            <p:nvSpPr>
              <p:cNvPr id="111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3788" y="3236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N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2" name="Rectangle 18"/>
              <p:cNvSpPr>
                <a:spLocks noChangeAspect="1" noChangeArrowheads="1"/>
              </p:cNvSpPr>
              <p:nvPr/>
            </p:nvSpPr>
            <p:spPr bwMode="auto">
              <a:xfrm>
                <a:off x="3677" y="3470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N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3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3439" y="3453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N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4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3439" y="3520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5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439" y="3233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N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6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3644" y="3042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7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3701" y="3042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N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8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4248" y="2986"/>
                <a:ext cx="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9" name="Rectangle 25"/>
              <p:cNvSpPr>
                <a:spLocks noChangeAspect="1" noChangeArrowheads="1"/>
              </p:cNvSpPr>
              <p:nvPr/>
            </p:nvSpPr>
            <p:spPr bwMode="auto">
              <a:xfrm>
                <a:off x="4312" y="2986"/>
                <a:ext cx="58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0000"/>
                    </a:solidFill>
                    <a:latin typeface="Helvetica" charset="0"/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20" name="Line 26"/>
              <p:cNvSpPr>
                <a:spLocks noChangeAspect="1" noChangeShapeType="1"/>
              </p:cNvSpPr>
              <p:nvPr/>
            </p:nvSpPr>
            <p:spPr bwMode="auto">
              <a:xfrm>
                <a:off x="3809" y="3322"/>
                <a:ext cx="0" cy="104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Line 27"/>
              <p:cNvSpPr>
                <a:spLocks noChangeAspect="1" noChangeShapeType="1"/>
              </p:cNvSpPr>
              <p:nvPr/>
            </p:nvSpPr>
            <p:spPr bwMode="auto">
              <a:xfrm>
                <a:off x="3793" y="3322"/>
                <a:ext cx="1" cy="94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Line 28"/>
              <p:cNvSpPr>
                <a:spLocks noChangeAspect="1" noChangeShapeType="1"/>
              </p:cNvSpPr>
              <p:nvPr/>
            </p:nvSpPr>
            <p:spPr bwMode="auto">
              <a:xfrm flipH="1">
                <a:off x="3720" y="3426"/>
                <a:ext cx="89" cy="51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Line 2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80" y="3426"/>
                <a:ext cx="89" cy="51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3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596" y="3416"/>
                <a:ext cx="81" cy="48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31"/>
              <p:cNvSpPr>
                <a:spLocks noChangeAspect="1" noChangeShapeType="1"/>
              </p:cNvSpPr>
              <p:nvPr/>
            </p:nvSpPr>
            <p:spPr bwMode="auto">
              <a:xfrm flipV="1">
                <a:off x="3580" y="3293"/>
                <a:ext cx="0" cy="133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32"/>
              <p:cNvSpPr>
                <a:spLocks noChangeAspect="1" noChangeShapeType="1"/>
              </p:cNvSpPr>
              <p:nvPr/>
            </p:nvSpPr>
            <p:spPr bwMode="auto">
              <a:xfrm flipV="1">
                <a:off x="3580" y="3227"/>
                <a:ext cx="114" cy="66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33"/>
              <p:cNvSpPr>
                <a:spLocks noChangeAspect="1" noChangeShapeType="1"/>
              </p:cNvSpPr>
              <p:nvPr/>
            </p:nvSpPr>
            <p:spPr bwMode="auto">
              <a:xfrm flipV="1">
                <a:off x="3596" y="3246"/>
                <a:ext cx="98" cy="57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3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683" y="3232"/>
                <a:ext cx="90" cy="52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35"/>
              <p:cNvSpPr>
                <a:spLocks noChangeAspect="1" noChangeShapeType="1"/>
              </p:cNvSpPr>
              <p:nvPr/>
            </p:nvSpPr>
            <p:spPr bwMode="auto">
              <a:xfrm flipH="1">
                <a:off x="3482" y="3426"/>
                <a:ext cx="98" cy="31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3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377" y="3360"/>
                <a:ext cx="62" cy="83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37"/>
              <p:cNvSpPr>
                <a:spLocks noChangeAspect="1" noChangeShapeType="1"/>
              </p:cNvSpPr>
              <p:nvPr/>
            </p:nvSpPr>
            <p:spPr bwMode="auto">
              <a:xfrm flipV="1">
                <a:off x="3377" y="3280"/>
                <a:ext cx="60" cy="80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38"/>
              <p:cNvSpPr>
                <a:spLocks noChangeAspect="1" noChangeShapeType="1"/>
              </p:cNvSpPr>
              <p:nvPr/>
            </p:nvSpPr>
            <p:spPr bwMode="auto">
              <a:xfrm flipV="1">
                <a:off x="3397" y="3289"/>
                <a:ext cx="53" cy="71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3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83" y="3263"/>
                <a:ext cx="97" cy="30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Line 40"/>
              <p:cNvSpPr>
                <a:spLocks noChangeAspect="1" noChangeShapeType="1"/>
              </p:cNvSpPr>
              <p:nvPr/>
            </p:nvSpPr>
            <p:spPr bwMode="auto">
              <a:xfrm flipV="1">
                <a:off x="3694" y="3120"/>
                <a:ext cx="1" cy="107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Line 41"/>
              <p:cNvSpPr>
                <a:spLocks noChangeAspect="1" noChangeShapeType="1"/>
              </p:cNvSpPr>
              <p:nvPr/>
            </p:nvSpPr>
            <p:spPr bwMode="auto">
              <a:xfrm flipV="1">
                <a:off x="3719" y="3005"/>
                <a:ext cx="90" cy="51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42"/>
              <p:cNvSpPr>
                <a:spLocks noChangeAspect="1" noChangeShapeType="1"/>
              </p:cNvSpPr>
              <p:nvPr/>
            </p:nvSpPr>
            <p:spPr bwMode="auto">
              <a:xfrm>
                <a:off x="3809" y="3005"/>
                <a:ext cx="114" cy="66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Line 43"/>
              <p:cNvSpPr>
                <a:spLocks noChangeAspect="1" noChangeShapeType="1"/>
              </p:cNvSpPr>
              <p:nvPr/>
            </p:nvSpPr>
            <p:spPr bwMode="auto">
              <a:xfrm flipV="1">
                <a:off x="3923" y="3005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Line 44"/>
              <p:cNvSpPr>
                <a:spLocks noChangeAspect="1" noChangeShapeType="1"/>
              </p:cNvSpPr>
              <p:nvPr/>
            </p:nvSpPr>
            <p:spPr bwMode="auto">
              <a:xfrm flipV="1">
                <a:off x="3923" y="2996"/>
                <a:ext cx="99" cy="57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45"/>
              <p:cNvSpPr>
                <a:spLocks noChangeAspect="1" noChangeShapeType="1"/>
              </p:cNvSpPr>
              <p:nvPr/>
            </p:nvSpPr>
            <p:spPr bwMode="auto">
              <a:xfrm>
                <a:off x="4038" y="3005"/>
                <a:ext cx="114" cy="66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46"/>
              <p:cNvSpPr>
                <a:spLocks noChangeAspect="1" noChangeShapeType="1"/>
              </p:cNvSpPr>
              <p:nvPr/>
            </p:nvSpPr>
            <p:spPr bwMode="auto">
              <a:xfrm flipV="1">
                <a:off x="4038" y="2873"/>
                <a:ext cx="1" cy="132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7"/>
              <p:cNvSpPr>
                <a:spLocks noChangeAspect="1" noChangeShapeType="1"/>
              </p:cNvSpPr>
              <p:nvPr/>
            </p:nvSpPr>
            <p:spPr bwMode="auto">
              <a:xfrm flipV="1">
                <a:off x="4152" y="3019"/>
                <a:ext cx="91" cy="52"/>
              </a:xfrm>
              <a:prstGeom prst="line">
                <a:avLst/>
              </a:prstGeom>
              <a:noFill/>
              <a:ln w="11113" cap="rnd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0" name="Group 2"/>
            <p:cNvGrpSpPr>
              <a:grpSpLocks/>
            </p:cNvGrpSpPr>
            <p:nvPr/>
          </p:nvGrpSpPr>
          <p:grpSpPr bwMode="auto">
            <a:xfrm>
              <a:off x="1033333" y="3763657"/>
              <a:ext cx="921750" cy="884543"/>
              <a:chOff x="2608" y="1911"/>
              <a:chExt cx="545" cy="523"/>
            </a:xfrm>
          </p:grpSpPr>
          <p:sp>
            <p:nvSpPr>
              <p:cNvPr id="14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608" y="1911"/>
                <a:ext cx="545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Rectangle 4"/>
              <p:cNvSpPr>
                <a:spLocks noChangeArrowheads="1"/>
              </p:cNvSpPr>
              <p:nvPr/>
            </p:nvSpPr>
            <p:spPr bwMode="auto">
              <a:xfrm>
                <a:off x="2746" y="2128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6600"/>
                    </a:solidFill>
                    <a:ea typeface="Arial" charset="0"/>
                    <a:cs typeface="Arial" charset="0"/>
                  </a:rPr>
                  <a:t>C</a:t>
                </a:r>
                <a:endParaRPr lang="en-US">
                  <a:solidFill>
                    <a:srgbClr val="FF6600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45" name="Rectangle 5"/>
              <p:cNvSpPr>
                <a:spLocks noChangeArrowheads="1"/>
              </p:cNvSpPr>
              <p:nvPr/>
            </p:nvSpPr>
            <p:spPr bwMode="auto">
              <a:xfrm>
                <a:off x="2962" y="2128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6600"/>
                    </a:solidFill>
                    <a:ea typeface="Arial" charset="0"/>
                    <a:cs typeface="Arial" charset="0"/>
                  </a:rPr>
                  <a:t>C</a:t>
                </a:r>
                <a:endParaRPr lang="en-US">
                  <a:solidFill>
                    <a:srgbClr val="FF6600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46" name="Line 6"/>
              <p:cNvSpPr>
                <a:spLocks noChangeShapeType="1"/>
              </p:cNvSpPr>
              <p:nvPr/>
            </p:nvSpPr>
            <p:spPr bwMode="auto">
              <a:xfrm>
                <a:off x="2817" y="2161"/>
                <a:ext cx="135" cy="1"/>
              </a:xfrm>
              <a:prstGeom prst="line">
                <a:avLst/>
              </a:prstGeom>
              <a:noFill/>
              <a:ln w="12700" cap="rnd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7"/>
              <p:cNvSpPr>
                <a:spLocks noChangeShapeType="1"/>
              </p:cNvSpPr>
              <p:nvPr/>
            </p:nvSpPr>
            <p:spPr bwMode="auto">
              <a:xfrm>
                <a:off x="2817" y="2187"/>
                <a:ext cx="135" cy="1"/>
              </a:xfrm>
              <a:prstGeom prst="line">
                <a:avLst/>
              </a:prstGeom>
              <a:noFill/>
              <a:ln w="12700" cap="rnd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Rectangle 8"/>
              <p:cNvSpPr>
                <a:spLocks noChangeArrowheads="1"/>
              </p:cNvSpPr>
              <p:nvPr/>
            </p:nvSpPr>
            <p:spPr bwMode="auto">
              <a:xfrm>
                <a:off x="2626" y="2338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6600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FF6600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49" name="Line 9"/>
              <p:cNvSpPr>
                <a:spLocks noChangeShapeType="1"/>
              </p:cNvSpPr>
              <p:nvPr/>
            </p:nvSpPr>
            <p:spPr bwMode="auto">
              <a:xfrm flipH="1">
                <a:off x="2678" y="2204"/>
                <a:ext cx="71" cy="122"/>
              </a:xfrm>
              <a:prstGeom prst="line">
                <a:avLst/>
              </a:prstGeom>
              <a:noFill/>
              <a:ln w="12700" cap="rnd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Rectangle 10"/>
              <p:cNvSpPr>
                <a:spLocks noChangeArrowheads="1"/>
              </p:cNvSpPr>
              <p:nvPr/>
            </p:nvSpPr>
            <p:spPr bwMode="auto">
              <a:xfrm>
                <a:off x="2626" y="1918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6600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FF6600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51" name="Line 11"/>
              <p:cNvSpPr>
                <a:spLocks noChangeShapeType="1"/>
              </p:cNvSpPr>
              <p:nvPr/>
            </p:nvSpPr>
            <p:spPr bwMode="auto">
              <a:xfrm flipH="1" flipV="1">
                <a:off x="2681" y="2002"/>
                <a:ext cx="71" cy="122"/>
              </a:xfrm>
              <a:prstGeom prst="line">
                <a:avLst/>
              </a:prstGeom>
              <a:noFill/>
              <a:ln w="12700" cap="rnd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Rectangle 12"/>
              <p:cNvSpPr>
                <a:spLocks noChangeArrowheads="1"/>
              </p:cNvSpPr>
              <p:nvPr/>
            </p:nvSpPr>
            <p:spPr bwMode="auto">
              <a:xfrm>
                <a:off x="3082" y="2338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6600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FF6600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53" name="Line 13"/>
              <p:cNvSpPr>
                <a:spLocks noChangeShapeType="1"/>
              </p:cNvSpPr>
              <p:nvPr/>
            </p:nvSpPr>
            <p:spPr bwMode="auto">
              <a:xfrm>
                <a:off x="3019" y="2204"/>
                <a:ext cx="71" cy="123"/>
              </a:xfrm>
              <a:prstGeom prst="line">
                <a:avLst/>
              </a:prstGeom>
              <a:noFill/>
              <a:ln w="12700" cap="rnd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Rectangle 14"/>
              <p:cNvSpPr>
                <a:spLocks noChangeArrowheads="1"/>
              </p:cNvSpPr>
              <p:nvPr/>
            </p:nvSpPr>
            <p:spPr bwMode="auto">
              <a:xfrm>
                <a:off x="3082" y="1918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FF6600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FF6600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55" name="Line 15"/>
              <p:cNvSpPr>
                <a:spLocks noChangeShapeType="1"/>
              </p:cNvSpPr>
              <p:nvPr/>
            </p:nvSpPr>
            <p:spPr bwMode="auto">
              <a:xfrm flipV="1">
                <a:off x="3016" y="2000"/>
                <a:ext cx="71" cy="123"/>
              </a:xfrm>
              <a:prstGeom prst="line">
                <a:avLst/>
              </a:prstGeom>
              <a:noFill/>
              <a:ln w="12700" cap="rnd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2" name="Group 153"/>
            <p:cNvGrpSpPr>
              <a:grpSpLocks/>
            </p:cNvGrpSpPr>
            <p:nvPr/>
          </p:nvGrpSpPr>
          <p:grpSpPr bwMode="auto">
            <a:xfrm>
              <a:off x="5392273" y="1406851"/>
              <a:ext cx="1806293" cy="887924"/>
              <a:chOff x="792" y="884"/>
              <a:chExt cx="1068" cy="525"/>
            </a:xfrm>
          </p:grpSpPr>
          <p:sp>
            <p:nvSpPr>
              <p:cNvPr id="157" name="Rectangle 154"/>
              <p:cNvSpPr>
                <a:spLocks noChangeAspect="1" noChangeArrowheads="1"/>
              </p:cNvSpPr>
              <p:nvPr/>
            </p:nvSpPr>
            <p:spPr bwMode="auto">
              <a:xfrm>
                <a:off x="792" y="1290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58" name="Rectangle 155"/>
              <p:cNvSpPr>
                <a:spLocks noChangeAspect="1" noChangeArrowheads="1"/>
              </p:cNvSpPr>
              <p:nvPr/>
            </p:nvSpPr>
            <p:spPr bwMode="auto">
              <a:xfrm>
                <a:off x="1228" y="960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59" name="Rectangle 156"/>
              <p:cNvSpPr>
                <a:spLocks noChangeAspect="1" noChangeArrowheads="1"/>
              </p:cNvSpPr>
              <p:nvPr/>
            </p:nvSpPr>
            <p:spPr bwMode="auto">
              <a:xfrm>
                <a:off x="1296" y="960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60" name="Rectangle 157"/>
              <p:cNvSpPr>
                <a:spLocks noChangeAspect="1" noChangeArrowheads="1"/>
              </p:cNvSpPr>
              <p:nvPr/>
            </p:nvSpPr>
            <p:spPr bwMode="auto">
              <a:xfrm>
                <a:off x="1738" y="896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61" name="Rectangle 158"/>
              <p:cNvSpPr>
                <a:spLocks noChangeAspect="1" noChangeArrowheads="1"/>
              </p:cNvSpPr>
              <p:nvPr/>
            </p:nvSpPr>
            <p:spPr bwMode="auto">
              <a:xfrm>
                <a:off x="1802" y="896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62" name="Rectangle 159"/>
              <p:cNvSpPr>
                <a:spLocks noChangeAspect="1" noChangeArrowheads="1"/>
              </p:cNvSpPr>
              <p:nvPr/>
            </p:nvSpPr>
            <p:spPr bwMode="auto">
              <a:xfrm>
                <a:off x="1487" y="884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63" name="Rectangle 160"/>
              <p:cNvSpPr>
                <a:spLocks noChangeAspect="1" noChangeArrowheads="1"/>
              </p:cNvSpPr>
              <p:nvPr/>
            </p:nvSpPr>
            <p:spPr bwMode="auto">
              <a:xfrm>
                <a:off x="1510" y="1310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C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64" name="Rectangle 161"/>
              <p:cNvSpPr>
                <a:spLocks noChangeAspect="1" noChangeArrowheads="1"/>
              </p:cNvSpPr>
              <p:nvPr/>
            </p:nvSpPr>
            <p:spPr bwMode="auto">
              <a:xfrm>
                <a:off x="1563" y="1310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65" name="Rectangle 162"/>
              <p:cNvSpPr>
                <a:spLocks noChangeAspect="1" noChangeArrowheads="1"/>
              </p:cNvSpPr>
              <p:nvPr/>
            </p:nvSpPr>
            <p:spPr bwMode="auto">
              <a:xfrm>
                <a:off x="1619" y="1332"/>
                <a:ext cx="36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800">
                    <a:solidFill>
                      <a:srgbClr val="0000FF"/>
                    </a:solidFill>
                    <a:ea typeface="Arial" charset="0"/>
                    <a:cs typeface="Arial" charset="0"/>
                  </a:rPr>
                  <a:t>3</a:t>
                </a:r>
                <a:endParaRPr lang="en-US">
                  <a:solidFill>
                    <a:srgbClr val="0000FF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166" name="Line 163"/>
              <p:cNvSpPr>
                <a:spLocks noChangeAspect="1" noChangeShapeType="1"/>
              </p:cNvSpPr>
              <p:nvPr/>
            </p:nvSpPr>
            <p:spPr bwMode="auto">
              <a:xfrm flipH="1">
                <a:off x="1066" y="1265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Line 164"/>
              <p:cNvSpPr>
                <a:spLocks noChangeAspect="1" noChangeShapeType="1"/>
              </p:cNvSpPr>
              <p:nvPr/>
            </p:nvSpPr>
            <p:spPr bwMode="auto">
              <a:xfrm flipH="1">
                <a:off x="1066" y="1255"/>
                <a:ext cx="100" cy="57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Line 16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951" y="1264"/>
                <a:ext cx="115" cy="67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Line 166"/>
              <p:cNvSpPr>
                <a:spLocks noChangeAspect="1" noChangeShapeType="1"/>
              </p:cNvSpPr>
              <p:nvPr/>
            </p:nvSpPr>
            <p:spPr bwMode="auto">
              <a:xfrm flipV="1">
                <a:off x="951" y="1132"/>
                <a:ext cx="1" cy="132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Line 167"/>
              <p:cNvSpPr>
                <a:spLocks noChangeAspect="1" noChangeShapeType="1"/>
              </p:cNvSpPr>
              <p:nvPr/>
            </p:nvSpPr>
            <p:spPr bwMode="auto">
              <a:xfrm flipV="1">
                <a:off x="951" y="1065"/>
                <a:ext cx="115" cy="67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Line 168"/>
              <p:cNvSpPr>
                <a:spLocks noChangeAspect="1" noChangeShapeType="1"/>
              </p:cNvSpPr>
              <p:nvPr/>
            </p:nvSpPr>
            <p:spPr bwMode="auto">
              <a:xfrm>
                <a:off x="1066" y="1065"/>
                <a:ext cx="115" cy="67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Line 169"/>
              <p:cNvSpPr>
                <a:spLocks noChangeAspect="1" noChangeShapeType="1"/>
              </p:cNvSpPr>
              <p:nvPr/>
            </p:nvSpPr>
            <p:spPr bwMode="auto">
              <a:xfrm flipV="1">
                <a:off x="1181" y="1132"/>
                <a:ext cx="1" cy="133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Line 170"/>
              <p:cNvSpPr>
                <a:spLocks noChangeAspect="1" noChangeShapeType="1"/>
              </p:cNvSpPr>
              <p:nvPr/>
            </p:nvSpPr>
            <p:spPr bwMode="auto">
              <a:xfrm flipV="1">
                <a:off x="988" y="945"/>
                <a:ext cx="25" cy="14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Line 171"/>
              <p:cNvSpPr>
                <a:spLocks noChangeAspect="1" noChangeShapeType="1"/>
              </p:cNvSpPr>
              <p:nvPr/>
            </p:nvSpPr>
            <p:spPr bwMode="auto">
              <a:xfrm flipV="1">
                <a:off x="997" y="958"/>
                <a:ext cx="22" cy="13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Line 172"/>
              <p:cNvSpPr>
                <a:spLocks noChangeAspect="1" noChangeShapeType="1"/>
              </p:cNvSpPr>
              <p:nvPr/>
            </p:nvSpPr>
            <p:spPr bwMode="auto">
              <a:xfrm flipV="1">
                <a:off x="1006" y="971"/>
                <a:ext cx="19" cy="12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Line 173"/>
              <p:cNvSpPr>
                <a:spLocks noChangeAspect="1" noChangeShapeType="1"/>
              </p:cNvSpPr>
              <p:nvPr/>
            </p:nvSpPr>
            <p:spPr bwMode="auto">
              <a:xfrm flipV="1">
                <a:off x="1014" y="984"/>
                <a:ext cx="17" cy="10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Line 174"/>
              <p:cNvSpPr>
                <a:spLocks noChangeAspect="1" noChangeShapeType="1"/>
              </p:cNvSpPr>
              <p:nvPr/>
            </p:nvSpPr>
            <p:spPr bwMode="auto">
              <a:xfrm flipV="1">
                <a:off x="1022" y="998"/>
                <a:ext cx="15" cy="8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Line 175"/>
              <p:cNvSpPr>
                <a:spLocks noChangeAspect="1" noChangeShapeType="1"/>
              </p:cNvSpPr>
              <p:nvPr/>
            </p:nvSpPr>
            <p:spPr bwMode="auto">
              <a:xfrm flipV="1">
                <a:off x="1031" y="1011"/>
                <a:ext cx="12" cy="7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Line 176"/>
              <p:cNvSpPr>
                <a:spLocks noChangeAspect="1" noChangeShapeType="1"/>
              </p:cNvSpPr>
              <p:nvPr/>
            </p:nvSpPr>
            <p:spPr bwMode="auto">
              <a:xfrm flipV="1">
                <a:off x="1039" y="1024"/>
                <a:ext cx="10" cy="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Line 177"/>
              <p:cNvSpPr>
                <a:spLocks noChangeAspect="1" noChangeShapeType="1"/>
              </p:cNvSpPr>
              <p:nvPr/>
            </p:nvSpPr>
            <p:spPr bwMode="auto">
              <a:xfrm flipV="1">
                <a:off x="1047" y="1037"/>
                <a:ext cx="8" cy="4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Line 178"/>
              <p:cNvSpPr>
                <a:spLocks noChangeAspect="1" noChangeShapeType="1"/>
              </p:cNvSpPr>
              <p:nvPr/>
            </p:nvSpPr>
            <p:spPr bwMode="auto">
              <a:xfrm flipV="1">
                <a:off x="1056" y="1050"/>
                <a:ext cx="5" cy="3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Line 179"/>
              <p:cNvSpPr>
                <a:spLocks noChangeAspect="1" noChangeShapeType="1"/>
              </p:cNvSpPr>
              <p:nvPr/>
            </p:nvSpPr>
            <p:spPr bwMode="auto">
              <a:xfrm flipH="1">
                <a:off x="1067" y="951"/>
                <a:ext cx="65" cy="113"/>
              </a:xfrm>
              <a:prstGeom prst="line">
                <a:avLst/>
              </a:prstGeom>
              <a:noFill/>
              <a:ln w="1588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180"/>
              <p:cNvSpPr>
                <a:spLocks noChangeAspect="1"/>
              </p:cNvSpPr>
              <p:nvPr/>
            </p:nvSpPr>
            <p:spPr bwMode="auto">
              <a:xfrm>
                <a:off x="1064" y="943"/>
                <a:ext cx="81" cy="122"/>
              </a:xfrm>
              <a:custGeom>
                <a:avLst/>
                <a:gdLst>
                  <a:gd name="T0" fmla="*/ 13 w 134"/>
                  <a:gd name="T1" fmla="*/ 0 h 203"/>
                  <a:gd name="T2" fmla="*/ 18 w 134"/>
                  <a:gd name="T3" fmla="*/ 3 h 203"/>
                  <a:gd name="T4" fmla="*/ 1 w 134"/>
                  <a:gd name="T5" fmla="*/ 26 h 203"/>
                  <a:gd name="T6" fmla="*/ 1 w 134"/>
                  <a:gd name="T7" fmla="*/ 26 h 203"/>
                  <a:gd name="T8" fmla="*/ 0 w 134"/>
                  <a:gd name="T9" fmla="*/ 26 h 203"/>
                  <a:gd name="T10" fmla="*/ 13 w 134"/>
                  <a:gd name="T11" fmla="*/ 0 h 20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4"/>
                  <a:gd name="T19" fmla="*/ 0 h 203"/>
                  <a:gd name="T20" fmla="*/ 134 w 134"/>
                  <a:gd name="T21" fmla="*/ 203 h 20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4" h="203">
                    <a:moveTo>
                      <a:pt x="93" y="0"/>
                    </a:moveTo>
                    <a:lnTo>
                      <a:pt x="134" y="24"/>
                    </a:lnTo>
                    <a:lnTo>
                      <a:pt x="9" y="201"/>
                    </a:lnTo>
                    <a:lnTo>
                      <a:pt x="3" y="203"/>
                    </a:lnTo>
                    <a:lnTo>
                      <a:pt x="0" y="200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184" name="Line 181"/>
              <p:cNvSpPr>
                <a:spLocks noChangeAspect="1" noChangeShapeType="1"/>
              </p:cNvSpPr>
              <p:nvPr/>
            </p:nvSpPr>
            <p:spPr bwMode="auto">
              <a:xfrm flipH="1">
                <a:off x="862" y="1269"/>
                <a:ext cx="97" cy="5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Line 182"/>
              <p:cNvSpPr>
                <a:spLocks noChangeAspect="1" noChangeShapeType="1"/>
              </p:cNvSpPr>
              <p:nvPr/>
            </p:nvSpPr>
            <p:spPr bwMode="auto">
              <a:xfrm flipH="1">
                <a:off x="855" y="1255"/>
                <a:ext cx="96" cy="5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Line 183"/>
              <p:cNvSpPr>
                <a:spLocks noChangeAspect="1" noChangeShapeType="1"/>
              </p:cNvSpPr>
              <p:nvPr/>
            </p:nvSpPr>
            <p:spPr bwMode="auto">
              <a:xfrm>
                <a:off x="1181" y="1265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Line 184"/>
              <p:cNvSpPr>
                <a:spLocks noChangeAspect="1" noChangeShapeType="1"/>
              </p:cNvSpPr>
              <p:nvPr/>
            </p:nvSpPr>
            <p:spPr bwMode="auto">
              <a:xfrm>
                <a:off x="1181" y="1132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Line 185"/>
              <p:cNvSpPr>
                <a:spLocks noChangeAspect="1" noChangeShapeType="1"/>
              </p:cNvSpPr>
              <p:nvPr/>
            </p:nvSpPr>
            <p:spPr bwMode="auto">
              <a:xfrm flipV="1">
                <a:off x="1296" y="1132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Line 186"/>
              <p:cNvSpPr>
                <a:spLocks noChangeAspect="1" noChangeShapeType="1"/>
              </p:cNvSpPr>
              <p:nvPr/>
            </p:nvSpPr>
            <p:spPr bwMode="auto">
              <a:xfrm flipV="1">
                <a:off x="1296" y="1118"/>
                <a:ext cx="108" cy="62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Line 187"/>
              <p:cNvSpPr>
                <a:spLocks noChangeAspect="1" noChangeShapeType="1"/>
              </p:cNvSpPr>
              <p:nvPr/>
            </p:nvSpPr>
            <p:spPr bwMode="auto">
              <a:xfrm>
                <a:off x="1411" y="1132"/>
                <a:ext cx="115" cy="6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Line 188"/>
              <p:cNvSpPr>
                <a:spLocks noChangeAspect="1" noChangeShapeType="1"/>
              </p:cNvSpPr>
              <p:nvPr/>
            </p:nvSpPr>
            <p:spPr bwMode="auto">
              <a:xfrm>
                <a:off x="1223" y="1039"/>
                <a:ext cx="17" cy="10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Line 189"/>
              <p:cNvSpPr>
                <a:spLocks noChangeAspect="1" noChangeShapeType="1"/>
              </p:cNvSpPr>
              <p:nvPr/>
            </p:nvSpPr>
            <p:spPr bwMode="auto">
              <a:xfrm>
                <a:off x="1216" y="1052"/>
                <a:ext cx="17" cy="10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Line 190"/>
              <p:cNvSpPr>
                <a:spLocks noChangeAspect="1" noChangeShapeType="1"/>
              </p:cNvSpPr>
              <p:nvPr/>
            </p:nvSpPr>
            <p:spPr bwMode="auto">
              <a:xfrm>
                <a:off x="1209" y="1064"/>
                <a:ext cx="17" cy="10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Line 191"/>
              <p:cNvSpPr>
                <a:spLocks noChangeAspect="1" noChangeShapeType="1"/>
              </p:cNvSpPr>
              <p:nvPr/>
            </p:nvSpPr>
            <p:spPr bwMode="auto">
              <a:xfrm>
                <a:off x="1202" y="1077"/>
                <a:ext cx="17" cy="9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Line 192"/>
              <p:cNvSpPr>
                <a:spLocks noChangeAspect="1" noChangeShapeType="1"/>
              </p:cNvSpPr>
              <p:nvPr/>
            </p:nvSpPr>
            <p:spPr bwMode="auto">
              <a:xfrm>
                <a:off x="1195" y="1089"/>
                <a:ext cx="17" cy="9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Line 193"/>
              <p:cNvSpPr>
                <a:spLocks noChangeAspect="1" noChangeShapeType="1"/>
              </p:cNvSpPr>
              <p:nvPr/>
            </p:nvSpPr>
            <p:spPr bwMode="auto">
              <a:xfrm>
                <a:off x="1188" y="1101"/>
                <a:ext cx="17" cy="9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Line 194"/>
              <p:cNvSpPr>
                <a:spLocks noChangeAspect="1" noChangeShapeType="1"/>
              </p:cNvSpPr>
              <p:nvPr/>
            </p:nvSpPr>
            <p:spPr bwMode="auto">
              <a:xfrm>
                <a:off x="1181" y="1113"/>
                <a:ext cx="16" cy="10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Line 195"/>
              <p:cNvSpPr>
                <a:spLocks noChangeAspect="1" noChangeShapeType="1"/>
              </p:cNvSpPr>
              <p:nvPr/>
            </p:nvSpPr>
            <p:spPr bwMode="auto">
              <a:xfrm flipV="1">
                <a:off x="1526" y="1132"/>
                <a:ext cx="116" cy="66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Line 196"/>
              <p:cNvSpPr>
                <a:spLocks noChangeAspect="1" noChangeShapeType="1"/>
              </p:cNvSpPr>
              <p:nvPr/>
            </p:nvSpPr>
            <p:spPr bwMode="auto">
              <a:xfrm flipV="1">
                <a:off x="1526" y="1123"/>
                <a:ext cx="100" cy="57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Line 197"/>
              <p:cNvSpPr>
                <a:spLocks noChangeAspect="1" noChangeShapeType="1"/>
              </p:cNvSpPr>
              <p:nvPr/>
            </p:nvSpPr>
            <p:spPr bwMode="auto">
              <a:xfrm flipV="1">
                <a:off x="1642" y="998"/>
                <a:ext cx="0" cy="134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Line 19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48" y="954"/>
                <a:ext cx="94" cy="54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Line 19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556" y="940"/>
                <a:ext cx="94" cy="54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Line 200"/>
              <p:cNvSpPr>
                <a:spLocks noChangeAspect="1" noChangeShapeType="1"/>
              </p:cNvSpPr>
              <p:nvPr/>
            </p:nvSpPr>
            <p:spPr bwMode="auto">
              <a:xfrm>
                <a:off x="1526" y="1198"/>
                <a:ext cx="1" cy="108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Line 201"/>
              <p:cNvSpPr>
                <a:spLocks noChangeAspect="1" noChangeShapeType="1"/>
              </p:cNvSpPr>
              <p:nvPr/>
            </p:nvSpPr>
            <p:spPr bwMode="auto">
              <a:xfrm flipV="1">
                <a:off x="1642" y="946"/>
                <a:ext cx="91" cy="52"/>
              </a:xfrm>
              <a:prstGeom prst="line">
                <a:avLst/>
              </a:prstGeom>
              <a:noFill/>
              <a:ln w="11113" cap="rnd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" name="Group 202"/>
            <p:cNvGrpSpPr>
              <a:grpSpLocks/>
            </p:cNvGrpSpPr>
            <p:nvPr/>
          </p:nvGrpSpPr>
          <p:grpSpPr bwMode="auto">
            <a:xfrm>
              <a:off x="228281" y="970500"/>
              <a:ext cx="2508176" cy="1757245"/>
              <a:chOff x="2546" y="639"/>
              <a:chExt cx="1483" cy="1039"/>
            </a:xfrm>
          </p:grpSpPr>
          <p:sp>
            <p:nvSpPr>
              <p:cNvPr id="206" name="Rectangle 203"/>
              <p:cNvSpPr>
                <a:spLocks noChangeAspect="1" noChangeArrowheads="1"/>
              </p:cNvSpPr>
              <p:nvPr/>
            </p:nvSpPr>
            <p:spPr bwMode="auto">
              <a:xfrm>
                <a:off x="3300" y="1300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07" name="Rectangle 204"/>
              <p:cNvSpPr>
                <a:spLocks noChangeAspect="1" noChangeArrowheads="1"/>
              </p:cNvSpPr>
              <p:nvPr/>
            </p:nvSpPr>
            <p:spPr bwMode="auto">
              <a:xfrm>
                <a:off x="3182" y="1083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08" name="Rectangle 205"/>
              <p:cNvSpPr>
                <a:spLocks noChangeAspect="1" noChangeArrowheads="1"/>
              </p:cNvSpPr>
              <p:nvPr/>
            </p:nvSpPr>
            <p:spPr bwMode="auto">
              <a:xfrm>
                <a:off x="3066" y="1309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09" name="Rectangle 206"/>
              <p:cNvSpPr>
                <a:spLocks noChangeAspect="1" noChangeArrowheads="1"/>
              </p:cNvSpPr>
              <p:nvPr/>
            </p:nvSpPr>
            <p:spPr bwMode="auto">
              <a:xfrm>
                <a:off x="3170" y="1473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0" name="Rectangle 207"/>
              <p:cNvSpPr>
                <a:spLocks noChangeAspect="1" noChangeArrowheads="1"/>
              </p:cNvSpPr>
              <p:nvPr/>
            </p:nvSpPr>
            <p:spPr bwMode="auto">
              <a:xfrm>
                <a:off x="2833" y="1306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1" name="Rectangle 208"/>
              <p:cNvSpPr>
                <a:spLocks noChangeAspect="1" noChangeArrowheads="1"/>
              </p:cNvSpPr>
              <p:nvPr/>
            </p:nvSpPr>
            <p:spPr bwMode="auto">
              <a:xfrm>
                <a:off x="2944" y="1581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2" name="Rectangle 209"/>
              <p:cNvSpPr>
                <a:spLocks noChangeAspect="1" noChangeArrowheads="1"/>
              </p:cNvSpPr>
              <p:nvPr/>
            </p:nvSpPr>
            <p:spPr bwMode="auto">
              <a:xfrm>
                <a:off x="2546" y="1173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3" name="Rectangle 210"/>
              <p:cNvSpPr>
                <a:spLocks noChangeAspect="1" noChangeArrowheads="1"/>
              </p:cNvSpPr>
              <p:nvPr/>
            </p:nvSpPr>
            <p:spPr bwMode="auto">
              <a:xfrm>
                <a:off x="2597" y="1173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4" name="Rectangle 211"/>
              <p:cNvSpPr>
                <a:spLocks noChangeAspect="1" noChangeArrowheads="1"/>
              </p:cNvSpPr>
              <p:nvPr/>
            </p:nvSpPr>
            <p:spPr bwMode="auto">
              <a:xfrm>
                <a:off x="2559" y="1439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5" name="Rectangle 212"/>
              <p:cNvSpPr>
                <a:spLocks noChangeAspect="1" noChangeArrowheads="1"/>
              </p:cNvSpPr>
              <p:nvPr/>
            </p:nvSpPr>
            <p:spPr bwMode="auto">
              <a:xfrm>
                <a:off x="2609" y="1439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6" name="Rectangle 213"/>
              <p:cNvSpPr>
                <a:spLocks noChangeAspect="1" noChangeArrowheads="1"/>
              </p:cNvSpPr>
              <p:nvPr/>
            </p:nvSpPr>
            <p:spPr bwMode="auto">
              <a:xfrm>
                <a:off x="3538" y="639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7" name="Rectangle 214"/>
              <p:cNvSpPr>
                <a:spLocks noChangeAspect="1" noChangeArrowheads="1"/>
              </p:cNvSpPr>
              <p:nvPr/>
            </p:nvSpPr>
            <p:spPr bwMode="auto">
              <a:xfrm>
                <a:off x="3599" y="639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8" name="Rectangle 215"/>
              <p:cNvSpPr>
                <a:spLocks noChangeAspect="1" noChangeArrowheads="1"/>
              </p:cNvSpPr>
              <p:nvPr/>
            </p:nvSpPr>
            <p:spPr bwMode="auto">
              <a:xfrm>
                <a:off x="3656" y="1001"/>
                <a:ext cx="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O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19" name="Rectangle 216"/>
              <p:cNvSpPr>
                <a:spLocks noChangeAspect="1" noChangeArrowheads="1"/>
              </p:cNvSpPr>
              <p:nvPr/>
            </p:nvSpPr>
            <p:spPr bwMode="auto">
              <a:xfrm>
                <a:off x="3720" y="1001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20" name="Rectangle 217"/>
              <p:cNvSpPr>
                <a:spLocks noChangeAspect="1" noChangeArrowheads="1"/>
              </p:cNvSpPr>
              <p:nvPr/>
            </p:nvSpPr>
            <p:spPr bwMode="auto">
              <a:xfrm>
                <a:off x="3567" y="971"/>
                <a:ext cx="5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>
                    <a:solidFill>
                      <a:srgbClr val="660066"/>
                    </a:solidFill>
                    <a:ea typeface="Arial" charset="0"/>
                    <a:cs typeface="Arial" charset="0"/>
                  </a:rPr>
                  <a:t>H</a:t>
                </a:r>
                <a:endParaRPr lang="en-US">
                  <a:solidFill>
                    <a:srgbClr val="660066"/>
                  </a:solidFill>
                  <a:ea typeface="Arial" charset="0"/>
                  <a:cs typeface="Arial" charset="0"/>
                </a:endParaRPr>
              </a:p>
            </p:txBody>
          </p:sp>
          <p:sp>
            <p:nvSpPr>
              <p:cNvPr id="221" name="Line 218"/>
              <p:cNvSpPr>
                <a:spLocks noChangeAspect="1" noChangeShapeType="1"/>
              </p:cNvSpPr>
              <p:nvPr/>
            </p:nvSpPr>
            <p:spPr bwMode="auto">
              <a:xfrm>
                <a:off x="3326" y="941"/>
                <a:ext cx="1" cy="131"/>
              </a:xfrm>
              <a:prstGeom prst="line">
                <a:avLst/>
              </a:prstGeom>
              <a:noFill/>
              <a:ln w="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219"/>
              <p:cNvSpPr>
                <a:spLocks noChangeAspect="1"/>
              </p:cNvSpPr>
              <p:nvPr/>
            </p:nvSpPr>
            <p:spPr bwMode="auto">
              <a:xfrm>
                <a:off x="3312" y="940"/>
                <a:ext cx="29" cy="133"/>
              </a:xfrm>
              <a:custGeom>
                <a:avLst/>
                <a:gdLst>
                  <a:gd name="T0" fmla="*/ 0 w 96"/>
                  <a:gd name="T1" fmla="*/ 0 h 441"/>
                  <a:gd name="T2" fmla="*/ 1 w 96"/>
                  <a:gd name="T3" fmla="*/ 0 h 441"/>
                  <a:gd name="T4" fmla="*/ 1 w 96"/>
                  <a:gd name="T5" fmla="*/ 4 h 441"/>
                  <a:gd name="T6" fmla="*/ 1 w 96"/>
                  <a:gd name="T7" fmla="*/ 4 h 441"/>
                  <a:gd name="T8" fmla="*/ 0 w 96"/>
                  <a:gd name="T9" fmla="*/ 4 h 441"/>
                  <a:gd name="T10" fmla="*/ 0 w 96"/>
                  <a:gd name="T11" fmla="*/ 0 h 4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6"/>
                  <a:gd name="T19" fmla="*/ 0 h 441"/>
                  <a:gd name="T20" fmla="*/ 96 w 96"/>
                  <a:gd name="T21" fmla="*/ 441 h 4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6" h="441">
                    <a:moveTo>
                      <a:pt x="0" y="0"/>
                    </a:moveTo>
                    <a:lnTo>
                      <a:pt x="96" y="0"/>
                    </a:lnTo>
                    <a:lnTo>
                      <a:pt x="58" y="430"/>
                    </a:lnTo>
                    <a:lnTo>
                      <a:pt x="48" y="441"/>
                    </a:lnTo>
                    <a:lnTo>
                      <a:pt x="39" y="4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0066"/>
              </a:solidFill>
              <a:ln w="952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23" name="Line 220"/>
              <p:cNvSpPr>
                <a:spLocks noChangeAspect="1" noChangeShapeType="1"/>
              </p:cNvSpPr>
              <p:nvPr/>
            </p:nvSpPr>
            <p:spPr bwMode="auto">
              <a:xfrm>
                <a:off x="3326" y="1073"/>
                <a:ext cx="1" cy="13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Line 22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211" y="1006"/>
                <a:ext cx="115" cy="6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Line 222"/>
              <p:cNvSpPr>
                <a:spLocks noChangeAspect="1" noChangeShapeType="1"/>
              </p:cNvSpPr>
              <p:nvPr/>
            </p:nvSpPr>
            <p:spPr bwMode="auto">
              <a:xfrm flipH="1">
                <a:off x="3211" y="121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Line 223"/>
              <p:cNvSpPr>
                <a:spLocks noChangeAspect="1" noChangeShapeType="1"/>
              </p:cNvSpPr>
              <p:nvPr/>
            </p:nvSpPr>
            <p:spPr bwMode="auto">
              <a:xfrm flipH="1">
                <a:off x="3312" y="1306"/>
                <a:ext cx="29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Line 224"/>
              <p:cNvSpPr>
                <a:spLocks noChangeAspect="1" noChangeShapeType="1"/>
              </p:cNvSpPr>
              <p:nvPr/>
            </p:nvSpPr>
            <p:spPr bwMode="auto">
              <a:xfrm flipH="1">
                <a:off x="3314" y="1292"/>
                <a:ext cx="24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Line 225"/>
              <p:cNvSpPr>
                <a:spLocks noChangeAspect="1" noChangeShapeType="1"/>
              </p:cNvSpPr>
              <p:nvPr/>
            </p:nvSpPr>
            <p:spPr bwMode="auto">
              <a:xfrm flipH="1">
                <a:off x="3315" y="1279"/>
                <a:ext cx="21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Line 226"/>
              <p:cNvSpPr>
                <a:spLocks noChangeAspect="1" noChangeShapeType="1"/>
              </p:cNvSpPr>
              <p:nvPr/>
            </p:nvSpPr>
            <p:spPr bwMode="auto">
              <a:xfrm flipH="1">
                <a:off x="3318" y="1265"/>
                <a:ext cx="17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Line 227"/>
              <p:cNvSpPr>
                <a:spLocks noChangeAspect="1" noChangeShapeType="1"/>
              </p:cNvSpPr>
              <p:nvPr/>
            </p:nvSpPr>
            <p:spPr bwMode="auto">
              <a:xfrm flipH="1">
                <a:off x="3320" y="1252"/>
                <a:ext cx="13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Line 228"/>
              <p:cNvSpPr>
                <a:spLocks noChangeAspect="1" noChangeShapeType="1"/>
              </p:cNvSpPr>
              <p:nvPr/>
            </p:nvSpPr>
            <p:spPr bwMode="auto">
              <a:xfrm flipH="1">
                <a:off x="3321" y="1239"/>
                <a:ext cx="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Line 229"/>
              <p:cNvSpPr>
                <a:spLocks noChangeAspect="1" noChangeShapeType="1"/>
              </p:cNvSpPr>
              <p:nvPr/>
            </p:nvSpPr>
            <p:spPr bwMode="auto">
              <a:xfrm flipH="1">
                <a:off x="3324" y="1225"/>
                <a:ext cx="5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Line 230"/>
              <p:cNvSpPr>
                <a:spLocks noChangeAspect="1" noChangeShapeType="1"/>
              </p:cNvSpPr>
              <p:nvPr/>
            </p:nvSpPr>
            <p:spPr bwMode="auto">
              <a:xfrm flipH="1">
                <a:off x="3096" y="1006"/>
                <a:ext cx="115" cy="6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Line 23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096" y="121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Line 232"/>
              <p:cNvSpPr>
                <a:spLocks noChangeAspect="1" noChangeShapeType="1"/>
              </p:cNvSpPr>
              <p:nvPr/>
            </p:nvSpPr>
            <p:spPr bwMode="auto">
              <a:xfrm>
                <a:off x="3211" y="1276"/>
                <a:ext cx="49" cy="10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Line 233"/>
              <p:cNvSpPr>
                <a:spLocks noChangeAspect="1" noChangeShapeType="1"/>
              </p:cNvSpPr>
              <p:nvPr/>
            </p:nvSpPr>
            <p:spPr bwMode="auto">
              <a:xfrm>
                <a:off x="3211" y="1172"/>
                <a:ext cx="1" cy="103"/>
              </a:xfrm>
              <a:prstGeom prst="line">
                <a:avLst/>
              </a:prstGeom>
              <a:noFill/>
              <a:ln w="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Freeform 234"/>
              <p:cNvSpPr>
                <a:spLocks noChangeAspect="1"/>
              </p:cNvSpPr>
              <p:nvPr/>
            </p:nvSpPr>
            <p:spPr bwMode="auto">
              <a:xfrm>
                <a:off x="3197" y="1171"/>
                <a:ext cx="29" cy="105"/>
              </a:xfrm>
              <a:custGeom>
                <a:avLst/>
                <a:gdLst>
                  <a:gd name="T0" fmla="*/ 0 w 96"/>
                  <a:gd name="T1" fmla="*/ 0 h 349"/>
                  <a:gd name="T2" fmla="*/ 1 w 96"/>
                  <a:gd name="T3" fmla="*/ 0 h 349"/>
                  <a:gd name="T4" fmla="*/ 1 w 96"/>
                  <a:gd name="T5" fmla="*/ 3 h 349"/>
                  <a:gd name="T6" fmla="*/ 1 w 96"/>
                  <a:gd name="T7" fmla="*/ 3 h 349"/>
                  <a:gd name="T8" fmla="*/ 0 w 96"/>
                  <a:gd name="T9" fmla="*/ 3 h 349"/>
                  <a:gd name="T10" fmla="*/ 0 w 96"/>
                  <a:gd name="T11" fmla="*/ 0 h 34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6"/>
                  <a:gd name="T19" fmla="*/ 0 h 349"/>
                  <a:gd name="T20" fmla="*/ 96 w 96"/>
                  <a:gd name="T21" fmla="*/ 349 h 34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6" h="349">
                    <a:moveTo>
                      <a:pt x="0" y="0"/>
                    </a:moveTo>
                    <a:lnTo>
                      <a:pt x="96" y="0"/>
                    </a:lnTo>
                    <a:lnTo>
                      <a:pt x="58" y="334"/>
                    </a:lnTo>
                    <a:lnTo>
                      <a:pt x="48" y="349"/>
                    </a:lnTo>
                    <a:lnTo>
                      <a:pt x="39" y="3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0066"/>
              </a:solidFill>
              <a:ln w="952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38" name="Line 235"/>
              <p:cNvSpPr>
                <a:spLocks noChangeAspect="1" noChangeShapeType="1"/>
              </p:cNvSpPr>
              <p:nvPr/>
            </p:nvSpPr>
            <p:spPr bwMode="auto">
              <a:xfrm>
                <a:off x="3096" y="1073"/>
                <a:ext cx="1" cy="13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Line 236"/>
              <p:cNvSpPr>
                <a:spLocks noChangeAspect="1" noChangeShapeType="1"/>
              </p:cNvSpPr>
              <p:nvPr/>
            </p:nvSpPr>
            <p:spPr bwMode="auto">
              <a:xfrm flipH="1">
                <a:off x="2982" y="1210"/>
                <a:ext cx="114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Line 237"/>
              <p:cNvSpPr>
                <a:spLocks noChangeAspect="1" noChangeShapeType="1"/>
              </p:cNvSpPr>
              <p:nvPr/>
            </p:nvSpPr>
            <p:spPr bwMode="auto">
              <a:xfrm flipH="1">
                <a:off x="3083" y="1306"/>
                <a:ext cx="28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Line 238"/>
              <p:cNvSpPr>
                <a:spLocks noChangeAspect="1" noChangeShapeType="1"/>
              </p:cNvSpPr>
              <p:nvPr/>
            </p:nvSpPr>
            <p:spPr bwMode="auto">
              <a:xfrm flipH="1">
                <a:off x="3084" y="1292"/>
                <a:ext cx="24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Line 239"/>
              <p:cNvSpPr>
                <a:spLocks noChangeAspect="1" noChangeShapeType="1"/>
              </p:cNvSpPr>
              <p:nvPr/>
            </p:nvSpPr>
            <p:spPr bwMode="auto">
              <a:xfrm flipH="1">
                <a:off x="3086" y="1279"/>
                <a:ext cx="21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Line 240"/>
              <p:cNvSpPr>
                <a:spLocks noChangeAspect="1" noChangeShapeType="1"/>
              </p:cNvSpPr>
              <p:nvPr/>
            </p:nvSpPr>
            <p:spPr bwMode="auto">
              <a:xfrm flipH="1">
                <a:off x="3088" y="1265"/>
                <a:ext cx="17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Line 241"/>
              <p:cNvSpPr>
                <a:spLocks noChangeAspect="1" noChangeShapeType="1"/>
              </p:cNvSpPr>
              <p:nvPr/>
            </p:nvSpPr>
            <p:spPr bwMode="auto">
              <a:xfrm flipH="1">
                <a:off x="3090" y="1252"/>
                <a:ext cx="13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Line 242"/>
              <p:cNvSpPr>
                <a:spLocks noChangeAspect="1" noChangeShapeType="1"/>
              </p:cNvSpPr>
              <p:nvPr/>
            </p:nvSpPr>
            <p:spPr bwMode="auto">
              <a:xfrm flipH="1">
                <a:off x="3092" y="1239"/>
                <a:ext cx="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Line 243"/>
              <p:cNvSpPr>
                <a:spLocks noChangeAspect="1" noChangeShapeType="1"/>
              </p:cNvSpPr>
              <p:nvPr/>
            </p:nvSpPr>
            <p:spPr bwMode="auto">
              <a:xfrm flipH="1">
                <a:off x="3093" y="1225"/>
                <a:ext cx="6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Line 244"/>
              <p:cNvSpPr>
                <a:spLocks noChangeAspect="1" noChangeShapeType="1"/>
              </p:cNvSpPr>
              <p:nvPr/>
            </p:nvSpPr>
            <p:spPr bwMode="auto">
              <a:xfrm flipH="1">
                <a:off x="3202" y="1378"/>
                <a:ext cx="58" cy="9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Line 245"/>
              <p:cNvSpPr>
                <a:spLocks noChangeAspect="1" noChangeShapeType="1"/>
              </p:cNvSpPr>
              <p:nvPr/>
            </p:nvSpPr>
            <p:spPr bwMode="auto">
              <a:xfrm>
                <a:off x="2982" y="1145"/>
                <a:ext cx="0" cy="130"/>
              </a:xfrm>
              <a:prstGeom prst="line">
                <a:avLst/>
              </a:prstGeom>
              <a:noFill/>
              <a:ln w="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Freeform 246"/>
              <p:cNvSpPr>
                <a:spLocks noChangeAspect="1"/>
              </p:cNvSpPr>
              <p:nvPr/>
            </p:nvSpPr>
            <p:spPr bwMode="auto">
              <a:xfrm>
                <a:off x="2967" y="1144"/>
                <a:ext cx="29" cy="132"/>
              </a:xfrm>
              <a:custGeom>
                <a:avLst/>
                <a:gdLst>
                  <a:gd name="T0" fmla="*/ 0 w 95"/>
                  <a:gd name="T1" fmla="*/ 0 h 441"/>
                  <a:gd name="T2" fmla="*/ 1 w 95"/>
                  <a:gd name="T3" fmla="*/ 0 h 441"/>
                  <a:gd name="T4" fmla="*/ 1 w 95"/>
                  <a:gd name="T5" fmla="*/ 3 h 441"/>
                  <a:gd name="T6" fmla="*/ 0 w 95"/>
                  <a:gd name="T7" fmla="*/ 4 h 441"/>
                  <a:gd name="T8" fmla="*/ 0 w 95"/>
                  <a:gd name="T9" fmla="*/ 3 h 441"/>
                  <a:gd name="T10" fmla="*/ 0 w 95"/>
                  <a:gd name="T11" fmla="*/ 0 h 4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5"/>
                  <a:gd name="T19" fmla="*/ 0 h 441"/>
                  <a:gd name="T20" fmla="*/ 95 w 95"/>
                  <a:gd name="T21" fmla="*/ 441 h 4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5" h="441">
                    <a:moveTo>
                      <a:pt x="0" y="0"/>
                    </a:moveTo>
                    <a:lnTo>
                      <a:pt x="95" y="0"/>
                    </a:lnTo>
                    <a:lnTo>
                      <a:pt x="57" y="426"/>
                    </a:lnTo>
                    <a:lnTo>
                      <a:pt x="47" y="441"/>
                    </a:lnTo>
                    <a:lnTo>
                      <a:pt x="38" y="4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0066"/>
              </a:solidFill>
              <a:ln w="952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50" name="Line 247"/>
              <p:cNvSpPr>
                <a:spLocks noChangeAspect="1" noChangeShapeType="1"/>
              </p:cNvSpPr>
              <p:nvPr/>
            </p:nvSpPr>
            <p:spPr bwMode="auto">
              <a:xfrm>
                <a:off x="2982" y="1276"/>
                <a:ext cx="0" cy="13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Line 2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871" y="1210"/>
                <a:ext cx="111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Line 249"/>
              <p:cNvSpPr>
                <a:spLocks noChangeAspect="1" noChangeShapeType="1"/>
              </p:cNvSpPr>
              <p:nvPr/>
            </p:nvSpPr>
            <p:spPr bwMode="auto">
              <a:xfrm flipH="1">
                <a:off x="3056" y="1497"/>
                <a:ext cx="107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Line 250"/>
              <p:cNvSpPr>
                <a:spLocks noChangeAspect="1" noChangeShapeType="1"/>
              </p:cNvSpPr>
              <p:nvPr/>
            </p:nvSpPr>
            <p:spPr bwMode="auto">
              <a:xfrm>
                <a:off x="2982" y="1408"/>
                <a:ext cx="74" cy="89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Line 251"/>
              <p:cNvSpPr>
                <a:spLocks noChangeAspect="1" noChangeShapeType="1"/>
              </p:cNvSpPr>
              <p:nvPr/>
            </p:nvSpPr>
            <p:spPr bwMode="auto">
              <a:xfrm flipH="1">
                <a:off x="2871" y="1408"/>
                <a:ext cx="111" cy="6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Line 252"/>
              <p:cNvSpPr>
                <a:spLocks noChangeAspect="1" noChangeShapeType="1"/>
              </p:cNvSpPr>
              <p:nvPr/>
            </p:nvSpPr>
            <p:spPr bwMode="auto">
              <a:xfrm flipV="1">
                <a:off x="2892" y="1347"/>
                <a:ext cx="14" cy="2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Line 253"/>
              <p:cNvSpPr>
                <a:spLocks noChangeAspect="1" noChangeShapeType="1"/>
              </p:cNvSpPr>
              <p:nvPr/>
            </p:nvSpPr>
            <p:spPr bwMode="auto">
              <a:xfrm flipV="1">
                <a:off x="2905" y="1356"/>
                <a:ext cx="12" cy="2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Line 254"/>
              <p:cNvSpPr>
                <a:spLocks noChangeAspect="1" noChangeShapeType="1"/>
              </p:cNvSpPr>
              <p:nvPr/>
            </p:nvSpPr>
            <p:spPr bwMode="auto">
              <a:xfrm flipV="1">
                <a:off x="2917" y="1364"/>
                <a:ext cx="11" cy="18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Line 255"/>
              <p:cNvSpPr>
                <a:spLocks noChangeAspect="1" noChangeShapeType="1"/>
              </p:cNvSpPr>
              <p:nvPr/>
            </p:nvSpPr>
            <p:spPr bwMode="auto">
              <a:xfrm flipV="1">
                <a:off x="2929" y="1373"/>
                <a:ext cx="9" cy="1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Line 256"/>
              <p:cNvSpPr>
                <a:spLocks noChangeAspect="1" noChangeShapeType="1"/>
              </p:cNvSpPr>
              <p:nvPr/>
            </p:nvSpPr>
            <p:spPr bwMode="auto">
              <a:xfrm flipV="1">
                <a:off x="2942" y="1381"/>
                <a:ext cx="7" cy="1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Line 257"/>
              <p:cNvSpPr>
                <a:spLocks noChangeAspect="1" noChangeShapeType="1"/>
              </p:cNvSpPr>
              <p:nvPr/>
            </p:nvSpPr>
            <p:spPr bwMode="auto">
              <a:xfrm flipV="1">
                <a:off x="2955" y="1390"/>
                <a:ext cx="4" cy="8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Line 258"/>
              <p:cNvSpPr>
                <a:spLocks noChangeAspect="1" noChangeShapeType="1"/>
              </p:cNvSpPr>
              <p:nvPr/>
            </p:nvSpPr>
            <p:spPr bwMode="auto">
              <a:xfrm flipV="1">
                <a:off x="2967" y="1399"/>
                <a:ext cx="3" cy="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Line 259"/>
              <p:cNvSpPr>
                <a:spLocks noChangeAspect="1" noChangeShapeType="1"/>
              </p:cNvSpPr>
              <p:nvPr/>
            </p:nvSpPr>
            <p:spPr bwMode="auto">
              <a:xfrm flipH="1">
                <a:off x="2756" y="121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Line 260"/>
              <p:cNvSpPr>
                <a:spLocks noChangeAspect="1" noChangeShapeType="1"/>
              </p:cNvSpPr>
              <p:nvPr/>
            </p:nvSpPr>
            <p:spPr bwMode="auto">
              <a:xfrm flipH="1">
                <a:off x="3003" y="1497"/>
                <a:ext cx="63" cy="98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Line 261"/>
              <p:cNvSpPr>
                <a:spLocks noChangeAspect="1" noChangeShapeType="1"/>
              </p:cNvSpPr>
              <p:nvPr/>
            </p:nvSpPr>
            <p:spPr bwMode="auto">
              <a:xfrm flipH="1">
                <a:off x="2989" y="1491"/>
                <a:ext cx="62" cy="95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Line 2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756" y="1408"/>
                <a:ext cx="115" cy="6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Line 263"/>
              <p:cNvSpPr>
                <a:spLocks noChangeAspect="1" noChangeShapeType="1"/>
              </p:cNvSpPr>
              <p:nvPr/>
            </p:nvSpPr>
            <p:spPr bwMode="auto">
              <a:xfrm>
                <a:off x="2756" y="1276"/>
                <a:ext cx="1" cy="13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Line 264"/>
              <p:cNvSpPr>
                <a:spLocks noChangeAspect="1" noChangeShapeType="1"/>
              </p:cNvSpPr>
              <p:nvPr/>
            </p:nvSpPr>
            <p:spPr bwMode="auto">
              <a:xfrm flipV="1">
                <a:off x="2664" y="1213"/>
                <a:ext cx="14" cy="2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Line 265"/>
              <p:cNvSpPr>
                <a:spLocks noChangeAspect="1" noChangeShapeType="1"/>
              </p:cNvSpPr>
              <p:nvPr/>
            </p:nvSpPr>
            <p:spPr bwMode="auto">
              <a:xfrm flipV="1">
                <a:off x="2677" y="1221"/>
                <a:ext cx="12" cy="2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Line 266"/>
              <p:cNvSpPr>
                <a:spLocks noChangeAspect="1" noChangeShapeType="1"/>
              </p:cNvSpPr>
              <p:nvPr/>
            </p:nvSpPr>
            <p:spPr bwMode="auto">
              <a:xfrm flipV="1">
                <a:off x="2689" y="1231"/>
                <a:ext cx="11" cy="1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Line 267"/>
              <p:cNvSpPr>
                <a:spLocks noChangeAspect="1" noChangeShapeType="1"/>
              </p:cNvSpPr>
              <p:nvPr/>
            </p:nvSpPr>
            <p:spPr bwMode="auto">
              <a:xfrm flipV="1">
                <a:off x="2703" y="1239"/>
                <a:ext cx="9" cy="15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Line 268"/>
              <p:cNvSpPr>
                <a:spLocks noChangeAspect="1" noChangeShapeType="1"/>
              </p:cNvSpPr>
              <p:nvPr/>
            </p:nvSpPr>
            <p:spPr bwMode="auto">
              <a:xfrm flipV="1">
                <a:off x="2715" y="1248"/>
                <a:ext cx="7" cy="1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Line 269"/>
              <p:cNvSpPr>
                <a:spLocks noChangeAspect="1" noChangeShapeType="1"/>
              </p:cNvSpPr>
              <p:nvPr/>
            </p:nvSpPr>
            <p:spPr bwMode="auto">
              <a:xfrm flipV="1">
                <a:off x="2728" y="1257"/>
                <a:ext cx="5" cy="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Line 270"/>
              <p:cNvSpPr>
                <a:spLocks noChangeAspect="1" noChangeShapeType="1"/>
              </p:cNvSpPr>
              <p:nvPr/>
            </p:nvSpPr>
            <p:spPr bwMode="auto">
              <a:xfrm flipV="1">
                <a:off x="2742" y="1266"/>
                <a:ext cx="2" cy="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Line 27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662" y="1448"/>
                <a:ext cx="15" cy="25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Line 27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676" y="1443"/>
                <a:ext cx="12" cy="2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Line 273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689" y="1437"/>
                <a:ext cx="10" cy="1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Line 27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702" y="1432"/>
                <a:ext cx="9" cy="1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Line 275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715" y="1426"/>
                <a:ext cx="7" cy="1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Line 27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728" y="1420"/>
                <a:ext cx="5" cy="8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Line 27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2742" y="141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Line 278"/>
              <p:cNvSpPr>
                <a:spLocks noChangeAspect="1" noChangeShapeType="1"/>
              </p:cNvSpPr>
              <p:nvPr/>
            </p:nvSpPr>
            <p:spPr bwMode="auto">
              <a:xfrm flipV="1">
                <a:off x="3335" y="818"/>
                <a:ext cx="14" cy="25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Line 279"/>
              <p:cNvSpPr>
                <a:spLocks noChangeAspect="1" noChangeShapeType="1"/>
              </p:cNvSpPr>
              <p:nvPr/>
            </p:nvSpPr>
            <p:spPr bwMode="auto">
              <a:xfrm flipV="1">
                <a:off x="3347" y="827"/>
                <a:ext cx="14" cy="2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Line 280"/>
              <p:cNvSpPr>
                <a:spLocks noChangeAspect="1" noChangeShapeType="1"/>
              </p:cNvSpPr>
              <p:nvPr/>
            </p:nvSpPr>
            <p:spPr bwMode="auto">
              <a:xfrm flipV="1">
                <a:off x="3360" y="835"/>
                <a:ext cx="12" cy="2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Line 281"/>
              <p:cNvSpPr>
                <a:spLocks noChangeAspect="1" noChangeShapeType="1"/>
              </p:cNvSpPr>
              <p:nvPr/>
            </p:nvSpPr>
            <p:spPr bwMode="auto">
              <a:xfrm flipV="1">
                <a:off x="3374" y="843"/>
                <a:ext cx="10" cy="18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Line 282"/>
              <p:cNvSpPr>
                <a:spLocks noChangeAspect="1" noChangeShapeType="1"/>
              </p:cNvSpPr>
              <p:nvPr/>
            </p:nvSpPr>
            <p:spPr bwMode="auto">
              <a:xfrm flipV="1">
                <a:off x="3387" y="852"/>
                <a:ext cx="9" cy="15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Line 283"/>
              <p:cNvSpPr>
                <a:spLocks noChangeAspect="1" noChangeShapeType="1"/>
              </p:cNvSpPr>
              <p:nvPr/>
            </p:nvSpPr>
            <p:spPr bwMode="auto">
              <a:xfrm flipV="1">
                <a:off x="3400" y="860"/>
                <a:ext cx="8" cy="13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Line 284"/>
              <p:cNvSpPr>
                <a:spLocks noChangeAspect="1" noChangeShapeType="1"/>
              </p:cNvSpPr>
              <p:nvPr/>
            </p:nvSpPr>
            <p:spPr bwMode="auto">
              <a:xfrm flipV="1">
                <a:off x="3413" y="869"/>
                <a:ext cx="6" cy="1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Line 285"/>
              <p:cNvSpPr>
                <a:spLocks noChangeAspect="1" noChangeShapeType="1"/>
              </p:cNvSpPr>
              <p:nvPr/>
            </p:nvSpPr>
            <p:spPr bwMode="auto">
              <a:xfrm flipV="1">
                <a:off x="3427" y="877"/>
                <a:ext cx="4" cy="8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Line 286"/>
              <p:cNvSpPr>
                <a:spLocks noChangeAspect="1" noChangeShapeType="1"/>
              </p:cNvSpPr>
              <p:nvPr/>
            </p:nvSpPr>
            <p:spPr bwMode="auto">
              <a:xfrm flipV="1">
                <a:off x="3440" y="886"/>
                <a:ext cx="3" cy="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Line 287"/>
              <p:cNvSpPr>
                <a:spLocks noChangeAspect="1" noChangeShapeType="1"/>
              </p:cNvSpPr>
              <p:nvPr/>
            </p:nvSpPr>
            <p:spPr bwMode="auto">
              <a:xfrm flipV="1">
                <a:off x="3454" y="83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Line 288"/>
              <p:cNvSpPr>
                <a:spLocks noChangeAspect="1" noChangeShapeType="1"/>
              </p:cNvSpPr>
              <p:nvPr/>
            </p:nvSpPr>
            <p:spPr bwMode="auto">
              <a:xfrm>
                <a:off x="3569" y="83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Line 289"/>
              <p:cNvSpPr>
                <a:spLocks noChangeAspect="1" noChangeShapeType="1"/>
              </p:cNvSpPr>
              <p:nvPr/>
            </p:nvSpPr>
            <p:spPr bwMode="auto">
              <a:xfrm flipV="1">
                <a:off x="3684" y="83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Line 290"/>
              <p:cNvSpPr>
                <a:spLocks noChangeAspect="1" noChangeShapeType="1"/>
              </p:cNvSpPr>
              <p:nvPr/>
            </p:nvSpPr>
            <p:spPr bwMode="auto">
              <a:xfrm>
                <a:off x="3799" y="83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Line 291"/>
              <p:cNvSpPr>
                <a:spLocks noChangeAspect="1" noChangeShapeType="1"/>
              </p:cNvSpPr>
              <p:nvPr/>
            </p:nvSpPr>
            <p:spPr bwMode="auto">
              <a:xfrm flipV="1">
                <a:off x="3914" y="830"/>
                <a:ext cx="115" cy="6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Line 292"/>
              <p:cNvSpPr>
                <a:spLocks noChangeAspect="1" noChangeShapeType="1"/>
              </p:cNvSpPr>
              <p:nvPr/>
            </p:nvSpPr>
            <p:spPr bwMode="auto">
              <a:xfrm>
                <a:off x="3914" y="896"/>
                <a:ext cx="0" cy="133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Line 293"/>
              <p:cNvSpPr>
                <a:spLocks noChangeAspect="1" noChangeShapeType="1"/>
              </p:cNvSpPr>
              <p:nvPr/>
            </p:nvSpPr>
            <p:spPr bwMode="auto">
              <a:xfrm>
                <a:off x="3785" y="700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Line 294"/>
              <p:cNvSpPr>
                <a:spLocks noChangeAspect="1" noChangeShapeType="1"/>
              </p:cNvSpPr>
              <p:nvPr/>
            </p:nvSpPr>
            <p:spPr bwMode="auto">
              <a:xfrm>
                <a:off x="3786" y="714"/>
                <a:ext cx="27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Line 295"/>
              <p:cNvSpPr>
                <a:spLocks noChangeAspect="1" noChangeShapeType="1"/>
              </p:cNvSpPr>
              <p:nvPr/>
            </p:nvSpPr>
            <p:spPr bwMode="auto">
              <a:xfrm>
                <a:off x="3787" y="729"/>
                <a:ext cx="24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Line 296"/>
              <p:cNvSpPr>
                <a:spLocks noChangeAspect="1" noChangeShapeType="1"/>
              </p:cNvSpPr>
              <p:nvPr/>
            </p:nvSpPr>
            <p:spPr bwMode="auto">
              <a:xfrm>
                <a:off x="3789" y="743"/>
                <a:ext cx="21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Line 297"/>
              <p:cNvSpPr>
                <a:spLocks noChangeAspect="1" noChangeShapeType="1"/>
              </p:cNvSpPr>
              <p:nvPr/>
            </p:nvSpPr>
            <p:spPr bwMode="auto">
              <a:xfrm>
                <a:off x="3790" y="757"/>
                <a:ext cx="18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Line 298"/>
              <p:cNvSpPr>
                <a:spLocks noChangeAspect="1" noChangeShapeType="1"/>
              </p:cNvSpPr>
              <p:nvPr/>
            </p:nvSpPr>
            <p:spPr bwMode="auto">
              <a:xfrm>
                <a:off x="3792" y="771"/>
                <a:ext cx="15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Line 299"/>
              <p:cNvSpPr>
                <a:spLocks noChangeAspect="1" noChangeShapeType="1"/>
              </p:cNvSpPr>
              <p:nvPr/>
            </p:nvSpPr>
            <p:spPr bwMode="auto">
              <a:xfrm>
                <a:off x="3793" y="786"/>
                <a:ext cx="12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Line 300"/>
              <p:cNvSpPr>
                <a:spLocks noChangeAspect="1" noChangeShapeType="1"/>
              </p:cNvSpPr>
              <p:nvPr/>
            </p:nvSpPr>
            <p:spPr bwMode="auto">
              <a:xfrm>
                <a:off x="3795" y="800"/>
                <a:ext cx="9" cy="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Line 301"/>
              <p:cNvSpPr>
                <a:spLocks noChangeAspect="1" noChangeShapeType="1"/>
              </p:cNvSpPr>
              <p:nvPr/>
            </p:nvSpPr>
            <p:spPr bwMode="auto">
              <a:xfrm>
                <a:off x="3796" y="815"/>
                <a:ext cx="6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Line 302"/>
              <p:cNvSpPr>
                <a:spLocks noChangeAspect="1" noChangeShapeType="1"/>
              </p:cNvSpPr>
              <p:nvPr/>
            </p:nvSpPr>
            <p:spPr bwMode="auto">
              <a:xfrm>
                <a:off x="3569" y="726"/>
                <a:ext cx="1" cy="103"/>
              </a:xfrm>
              <a:prstGeom prst="line">
                <a:avLst/>
              </a:prstGeom>
              <a:noFill/>
              <a:ln w="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Freeform 303"/>
              <p:cNvSpPr>
                <a:spLocks noChangeAspect="1"/>
              </p:cNvSpPr>
              <p:nvPr/>
            </p:nvSpPr>
            <p:spPr bwMode="auto">
              <a:xfrm>
                <a:off x="3555" y="726"/>
                <a:ext cx="28" cy="104"/>
              </a:xfrm>
              <a:custGeom>
                <a:avLst/>
                <a:gdLst>
                  <a:gd name="T0" fmla="*/ 0 w 96"/>
                  <a:gd name="T1" fmla="*/ 0 h 348"/>
                  <a:gd name="T2" fmla="*/ 1 w 96"/>
                  <a:gd name="T3" fmla="*/ 0 h 348"/>
                  <a:gd name="T4" fmla="*/ 0 w 96"/>
                  <a:gd name="T5" fmla="*/ 3 h 348"/>
                  <a:gd name="T6" fmla="*/ 0 w 96"/>
                  <a:gd name="T7" fmla="*/ 3 h 348"/>
                  <a:gd name="T8" fmla="*/ 0 w 96"/>
                  <a:gd name="T9" fmla="*/ 3 h 348"/>
                  <a:gd name="T10" fmla="*/ 0 w 96"/>
                  <a:gd name="T11" fmla="*/ 0 h 3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6"/>
                  <a:gd name="T19" fmla="*/ 0 h 348"/>
                  <a:gd name="T20" fmla="*/ 96 w 96"/>
                  <a:gd name="T21" fmla="*/ 348 h 3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6" h="348">
                    <a:moveTo>
                      <a:pt x="0" y="0"/>
                    </a:moveTo>
                    <a:lnTo>
                      <a:pt x="96" y="0"/>
                    </a:lnTo>
                    <a:lnTo>
                      <a:pt x="58" y="342"/>
                    </a:lnTo>
                    <a:lnTo>
                      <a:pt x="48" y="348"/>
                    </a:lnTo>
                    <a:lnTo>
                      <a:pt x="41" y="3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0066"/>
              </a:solidFill>
              <a:ln w="952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307" name="Line 304"/>
              <p:cNvSpPr>
                <a:spLocks noChangeAspect="1" noChangeShapeType="1"/>
              </p:cNvSpPr>
              <p:nvPr/>
            </p:nvSpPr>
            <p:spPr bwMode="auto">
              <a:xfrm flipV="1">
                <a:off x="3684" y="897"/>
                <a:ext cx="1" cy="105"/>
              </a:xfrm>
              <a:prstGeom prst="line">
                <a:avLst/>
              </a:prstGeom>
              <a:noFill/>
              <a:ln w="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Freeform 305"/>
              <p:cNvSpPr>
                <a:spLocks noChangeAspect="1"/>
              </p:cNvSpPr>
              <p:nvPr/>
            </p:nvSpPr>
            <p:spPr bwMode="auto">
              <a:xfrm>
                <a:off x="3670" y="896"/>
                <a:ext cx="29" cy="107"/>
              </a:xfrm>
              <a:custGeom>
                <a:avLst/>
                <a:gdLst>
                  <a:gd name="T0" fmla="*/ 1 w 96"/>
                  <a:gd name="T1" fmla="*/ 3 h 355"/>
                  <a:gd name="T2" fmla="*/ 0 w 96"/>
                  <a:gd name="T3" fmla="*/ 3 h 355"/>
                  <a:gd name="T4" fmla="*/ 0 w 96"/>
                  <a:gd name="T5" fmla="*/ 0 h 355"/>
                  <a:gd name="T6" fmla="*/ 1 w 96"/>
                  <a:gd name="T7" fmla="*/ 0 h 355"/>
                  <a:gd name="T8" fmla="*/ 1 w 96"/>
                  <a:gd name="T9" fmla="*/ 0 h 355"/>
                  <a:gd name="T10" fmla="*/ 1 w 96"/>
                  <a:gd name="T11" fmla="*/ 3 h 3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6"/>
                  <a:gd name="T19" fmla="*/ 0 h 355"/>
                  <a:gd name="T20" fmla="*/ 96 w 96"/>
                  <a:gd name="T21" fmla="*/ 355 h 35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6" h="355">
                    <a:moveTo>
                      <a:pt x="96" y="355"/>
                    </a:moveTo>
                    <a:lnTo>
                      <a:pt x="0" y="355"/>
                    </a:lnTo>
                    <a:lnTo>
                      <a:pt x="39" y="6"/>
                    </a:lnTo>
                    <a:lnTo>
                      <a:pt x="48" y="0"/>
                    </a:lnTo>
                    <a:lnTo>
                      <a:pt x="56" y="6"/>
                    </a:lnTo>
                    <a:lnTo>
                      <a:pt x="96" y="355"/>
                    </a:lnTo>
                    <a:close/>
                  </a:path>
                </a:pathLst>
              </a:custGeom>
              <a:solidFill>
                <a:srgbClr val="660066"/>
              </a:solidFill>
              <a:ln w="952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309" name="Line 306"/>
              <p:cNvSpPr>
                <a:spLocks noChangeAspect="1" noChangeShapeType="1"/>
              </p:cNvSpPr>
              <p:nvPr/>
            </p:nvSpPr>
            <p:spPr bwMode="auto">
              <a:xfrm>
                <a:off x="3326" y="1210"/>
                <a:ext cx="131" cy="42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" name="Line 307"/>
              <p:cNvSpPr>
                <a:spLocks noChangeAspect="1" noChangeShapeType="1"/>
              </p:cNvSpPr>
              <p:nvPr/>
            </p:nvSpPr>
            <p:spPr bwMode="auto">
              <a:xfrm flipV="1">
                <a:off x="3457" y="1141"/>
                <a:ext cx="80" cy="11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" name="Line 30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7" y="1030"/>
                <a:ext cx="80" cy="111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" name="Line 309"/>
              <p:cNvSpPr>
                <a:spLocks noChangeAspect="1" noChangeShapeType="1"/>
              </p:cNvSpPr>
              <p:nvPr/>
            </p:nvSpPr>
            <p:spPr bwMode="auto">
              <a:xfrm flipH="1">
                <a:off x="3326" y="1030"/>
                <a:ext cx="131" cy="43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" name="Line 310"/>
              <p:cNvSpPr>
                <a:spLocks noChangeAspect="1" noChangeShapeType="1"/>
              </p:cNvSpPr>
              <p:nvPr/>
            </p:nvSpPr>
            <p:spPr bwMode="auto">
              <a:xfrm>
                <a:off x="3552" y="990"/>
                <a:ext cx="7" cy="27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" name="Line 311"/>
              <p:cNvSpPr>
                <a:spLocks noChangeAspect="1" noChangeShapeType="1"/>
              </p:cNvSpPr>
              <p:nvPr/>
            </p:nvSpPr>
            <p:spPr bwMode="auto">
              <a:xfrm>
                <a:off x="3539" y="996"/>
                <a:ext cx="6" cy="23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" name="Line 312"/>
              <p:cNvSpPr>
                <a:spLocks noChangeAspect="1" noChangeShapeType="1"/>
              </p:cNvSpPr>
              <p:nvPr/>
            </p:nvSpPr>
            <p:spPr bwMode="auto">
              <a:xfrm>
                <a:off x="3525" y="1002"/>
                <a:ext cx="5" cy="19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Line 313"/>
              <p:cNvSpPr>
                <a:spLocks noChangeAspect="1" noChangeShapeType="1"/>
              </p:cNvSpPr>
              <p:nvPr/>
            </p:nvSpPr>
            <p:spPr bwMode="auto">
              <a:xfrm>
                <a:off x="3511" y="1007"/>
                <a:ext cx="5" cy="16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Line 314"/>
              <p:cNvSpPr>
                <a:spLocks noChangeAspect="1" noChangeShapeType="1"/>
              </p:cNvSpPr>
              <p:nvPr/>
            </p:nvSpPr>
            <p:spPr bwMode="auto">
              <a:xfrm>
                <a:off x="3498" y="1012"/>
                <a:ext cx="3" cy="13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Line 315"/>
              <p:cNvSpPr>
                <a:spLocks noChangeAspect="1" noChangeShapeType="1"/>
              </p:cNvSpPr>
              <p:nvPr/>
            </p:nvSpPr>
            <p:spPr bwMode="auto">
              <a:xfrm>
                <a:off x="3484" y="1018"/>
                <a:ext cx="2" cy="9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Line 316"/>
              <p:cNvSpPr>
                <a:spLocks noChangeAspect="1" noChangeShapeType="1"/>
              </p:cNvSpPr>
              <p:nvPr/>
            </p:nvSpPr>
            <p:spPr bwMode="auto">
              <a:xfrm>
                <a:off x="3470" y="1024"/>
                <a:ext cx="2" cy="5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Line 3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454" y="896"/>
                <a:ext cx="3" cy="134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23" name="Rectangle 322"/>
          <p:cNvSpPr/>
          <p:nvPr/>
        </p:nvSpPr>
        <p:spPr>
          <a:xfrm>
            <a:off x="-13898" y="6096000"/>
            <a:ext cx="2865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Plant hormone structure </a:t>
            </a:r>
            <a:endParaRPr lang="en-US" dirty="0"/>
          </a:p>
        </p:txBody>
      </p:sp>
      <p:sp>
        <p:nvSpPr>
          <p:cNvPr id="324" name="Rectangle 323"/>
          <p:cNvSpPr/>
          <p:nvPr/>
        </p:nvSpPr>
        <p:spPr>
          <a:xfrm>
            <a:off x="27111" y="6400800"/>
            <a:ext cx="2258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Credit : Yvon Jaillais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Macintosh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</cp:revision>
  <dcterms:created xsi:type="dcterms:W3CDTF">2011-08-24T13:37:19Z</dcterms:created>
  <dcterms:modified xsi:type="dcterms:W3CDTF">2011-08-24T13:37:37Z</dcterms:modified>
</cp:coreProperties>
</file>