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17B6A-A16B-C84F-98E7-46F30B4F12A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1C1C1-FC3F-784D-9C3E-A04BEF311C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11E82A-5B54-194D-A810-F006EBC6EE89}" type="slidenum">
              <a:rPr lang="en-US" smtClean="0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B1-D7CA-DF4F-86F2-4CEA78423149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FB66-C1BC-D44C-BD1A-9156FA594B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6"/>
          <p:cNvGrpSpPr/>
          <p:nvPr/>
        </p:nvGrpSpPr>
        <p:grpSpPr>
          <a:xfrm>
            <a:off x="2971800" y="0"/>
            <a:ext cx="6105570" cy="6858000"/>
            <a:chOff x="3179763" y="158750"/>
            <a:chExt cx="5964237" cy="6699250"/>
          </a:xfrm>
        </p:grpSpPr>
        <p:sp>
          <p:nvSpPr>
            <p:cNvPr id="39" name="Rounded Rectangle 38"/>
            <p:cNvSpPr/>
            <p:nvPr/>
          </p:nvSpPr>
          <p:spPr>
            <a:xfrm>
              <a:off x="4284663" y="3995738"/>
              <a:ext cx="2692400" cy="2219325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6764338" y="1584325"/>
              <a:ext cx="1362075" cy="2995613"/>
              <a:chOff x="6163276" y="837990"/>
              <a:chExt cx="1702157" cy="3745262"/>
            </a:xfrm>
          </p:grpSpPr>
          <p:sp>
            <p:nvSpPr>
              <p:cNvPr id="16501" name="Freeform 7"/>
              <p:cNvSpPr>
                <a:spLocks/>
              </p:cNvSpPr>
              <p:nvPr/>
            </p:nvSpPr>
            <p:spPr bwMode="auto">
              <a:xfrm flipH="1">
                <a:off x="6912080" y="1524000"/>
                <a:ext cx="161515" cy="1828800"/>
              </a:xfrm>
              <a:custGeom>
                <a:avLst/>
                <a:gdLst>
                  <a:gd name="T0" fmla="*/ 2147483647 w 102"/>
                  <a:gd name="T1" fmla="*/ 0 h 478"/>
                  <a:gd name="T2" fmla="*/ 2147483647 w 102"/>
                  <a:gd name="T3" fmla="*/ 2147483647 h 478"/>
                  <a:gd name="T4" fmla="*/ 2147483647 w 102"/>
                  <a:gd name="T5" fmla="*/ 2147483647 h 478"/>
                  <a:gd name="T6" fmla="*/ 2147483647 w 102"/>
                  <a:gd name="T7" fmla="*/ 2147483647 h 478"/>
                  <a:gd name="T8" fmla="*/ 2147483647 w 102"/>
                  <a:gd name="T9" fmla="*/ 2147483647 h 478"/>
                  <a:gd name="T10" fmla="*/ 2147483647 w 102"/>
                  <a:gd name="T11" fmla="*/ 2147483647 h 478"/>
                  <a:gd name="T12" fmla="*/ 0 w 102"/>
                  <a:gd name="T13" fmla="*/ 2147483647 h 478"/>
                  <a:gd name="T14" fmla="*/ 2147483647 w 102"/>
                  <a:gd name="T15" fmla="*/ 2147483647 h 478"/>
                  <a:gd name="T16" fmla="*/ 2147483647 w 102"/>
                  <a:gd name="T17" fmla="*/ 2147483647 h 478"/>
                  <a:gd name="T18" fmla="*/ 2147483647 w 102"/>
                  <a:gd name="T19" fmla="*/ 2147483647 h 478"/>
                  <a:gd name="T20" fmla="*/ 2147483647 w 102"/>
                  <a:gd name="T21" fmla="*/ 2147483647 h 478"/>
                  <a:gd name="T22" fmla="*/ 2147483647 w 102"/>
                  <a:gd name="T23" fmla="*/ 2147483647 h 478"/>
                  <a:gd name="T24" fmla="*/ 2147483647 w 102"/>
                  <a:gd name="T25" fmla="*/ 2147483647 h 478"/>
                  <a:gd name="T26" fmla="*/ 2147483647 w 102"/>
                  <a:gd name="T27" fmla="*/ 2147483647 h 478"/>
                  <a:gd name="T28" fmla="*/ 2147483647 w 102"/>
                  <a:gd name="T29" fmla="*/ 2147483647 h 478"/>
                  <a:gd name="T30" fmla="*/ 2147483647 w 102"/>
                  <a:gd name="T31" fmla="*/ 2147483647 h 478"/>
                  <a:gd name="T32" fmla="*/ 2147483647 w 102"/>
                  <a:gd name="T33" fmla="*/ 2147483647 h 478"/>
                  <a:gd name="T34" fmla="*/ 2147483647 w 102"/>
                  <a:gd name="T35" fmla="*/ 2147483647 h 478"/>
                  <a:gd name="T36" fmla="*/ 2147483647 w 102"/>
                  <a:gd name="T37" fmla="*/ 2147483647 h 478"/>
                  <a:gd name="T38" fmla="*/ 2147483647 w 102"/>
                  <a:gd name="T39" fmla="*/ 0 h 47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2"/>
                  <a:gd name="T61" fmla="*/ 0 h 478"/>
                  <a:gd name="T62" fmla="*/ 102 w 102"/>
                  <a:gd name="T63" fmla="*/ 478 h 47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2" h="478">
                    <a:moveTo>
                      <a:pt x="15" y="0"/>
                    </a:moveTo>
                    <a:cubicBezTo>
                      <a:pt x="19" y="10"/>
                      <a:pt x="23" y="21"/>
                      <a:pt x="27" y="31"/>
                    </a:cubicBezTo>
                    <a:cubicBezTo>
                      <a:pt x="28" y="50"/>
                      <a:pt x="30" y="68"/>
                      <a:pt x="31" y="87"/>
                    </a:cubicBezTo>
                    <a:cubicBezTo>
                      <a:pt x="29" y="109"/>
                      <a:pt x="26" y="131"/>
                      <a:pt x="24" y="153"/>
                    </a:cubicBezTo>
                    <a:lnTo>
                      <a:pt x="24" y="259"/>
                    </a:lnTo>
                    <a:cubicBezTo>
                      <a:pt x="23" y="306"/>
                      <a:pt x="22" y="352"/>
                      <a:pt x="21" y="399"/>
                    </a:cubicBezTo>
                    <a:cubicBezTo>
                      <a:pt x="14" y="421"/>
                      <a:pt x="7" y="444"/>
                      <a:pt x="0" y="466"/>
                    </a:cubicBezTo>
                    <a:lnTo>
                      <a:pt x="46" y="478"/>
                    </a:lnTo>
                    <a:cubicBezTo>
                      <a:pt x="49" y="468"/>
                      <a:pt x="51" y="458"/>
                      <a:pt x="54" y="448"/>
                    </a:cubicBezTo>
                    <a:cubicBezTo>
                      <a:pt x="59" y="430"/>
                      <a:pt x="65" y="412"/>
                      <a:pt x="70" y="394"/>
                    </a:cubicBezTo>
                    <a:cubicBezTo>
                      <a:pt x="73" y="354"/>
                      <a:pt x="75" y="313"/>
                      <a:pt x="78" y="273"/>
                    </a:cubicBezTo>
                    <a:cubicBezTo>
                      <a:pt x="79" y="226"/>
                      <a:pt x="81" y="179"/>
                      <a:pt x="82" y="132"/>
                    </a:cubicBezTo>
                    <a:lnTo>
                      <a:pt x="88" y="63"/>
                    </a:lnTo>
                    <a:lnTo>
                      <a:pt x="100" y="36"/>
                    </a:lnTo>
                    <a:cubicBezTo>
                      <a:pt x="101" y="27"/>
                      <a:pt x="101" y="18"/>
                      <a:pt x="102" y="9"/>
                    </a:cubicBezTo>
                    <a:cubicBezTo>
                      <a:pt x="88" y="10"/>
                      <a:pt x="73" y="12"/>
                      <a:pt x="59" y="13"/>
                    </a:cubicBezTo>
                    <a:cubicBezTo>
                      <a:pt x="52" y="14"/>
                      <a:pt x="62" y="13"/>
                      <a:pt x="58" y="13"/>
                    </a:cubicBezTo>
                    <a:cubicBezTo>
                      <a:pt x="58" y="21"/>
                      <a:pt x="83" y="8"/>
                      <a:pt x="83" y="16"/>
                    </a:cubicBezTo>
                    <a:lnTo>
                      <a:pt x="37" y="13"/>
                    </a:lnTo>
                    <a:cubicBezTo>
                      <a:pt x="30" y="9"/>
                      <a:pt x="22" y="4"/>
                      <a:pt x="15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66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502" name="Freeform 10"/>
              <p:cNvSpPr>
                <a:spLocks noChangeAspect="1"/>
              </p:cNvSpPr>
              <p:nvPr/>
            </p:nvSpPr>
            <p:spPr bwMode="auto">
              <a:xfrm flipH="1">
                <a:off x="7002306" y="3305792"/>
                <a:ext cx="245294" cy="1277460"/>
              </a:xfrm>
              <a:custGeom>
                <a:avLst/>
                <a:gdLst>
                  <a:gd name="T0" fmla="*/ 2147483647 w 316"/>
                  <a:gd name="T1" fmla="*/ 0 h 1821"/>
                  <a:gd name="T2" fmla="*/ 2147483647 w 316"/>
                  <a:gd name="T3" fmla="*/ 2147483647 h 1821"/>
                  <a:gd name="T4" fmla="*/ 2147483647 w 316"/>
                  <a:gd name="T5" fmla="*/ 2147483647 h 1821"/>
                  <a:gd name="T6" fmla="*/ 2147483647 w 316"/>
                  <a:gd name="T7" fmla="*/ 2147483647 h 1821"/>
                  <a:gd name="T8" fmla="*/ 2147483647 w 316"/>
                  <a:gd name="T9" fmla="*/ 2147483647 h 1821"/>
                  <a:gd name="T10" fmla="*/ 2147483647 w 316"/>
                  <a:gd name="T11" fmla="*/ 2147483647 h 1821"/>
                  <a:gd name="T12" fmla="*/ 2147483647 w 316"/>
                  <a:gd name="T13" fmla="*/ 2147483647 h 1821"/>
                  <a:gd name="T14" fmla="*/ 2147483647 w 316"/>
                  <a:gd name="T15" fmla="*/ 2147483647 h 1821"/>
                  <a:gd name="T16" fmla="*/ 2147483647 w 316"/>
                  <a:gd name="T17" fmla="*/ 0 h 18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6"/>
                  <a:gd name="T28" fmla="*/ 0 h 1821"/>
                  <a:gd name="T29" fmla="*/ 316 w 316"/>
                  <a:gd name="T30" fmla="*/ 1821 h 18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6" h="1821">
                    <a:moveTo>
                      <a:pt x="220" y="0"/>
                    </a:moveTo>
                    <a:cubicBezTo>
                      <a:pt x="184" y="72"/>
                      <a:pt x="83" y="259"/>
                      <a:pt x="84" y="448"/>
                    </a:cubicBezTo>
                    <a:cubicBezTo>
                      <a:pt x="85" y="637"/>
                      <a:pt x="239" y="923"/>
                      <a:pt x="228" y="1136"/>
                    </a:cubicBezTo>
                    <a:cubicBezTo>
                      <a:pt x="217" y="1349"/>
                      <a:pt x="29" y="1505"/>
                      <a:pt x="20" y="1728"/>
                    </a:cubicBezTo>
                    <a:cubicBezTo>
                      <a:pt x="0" y="1821"/>
                      <a:pt x="60" y="1797"/>
                      <a:pt x="108" y="1696"/>
                    </a:cubicBezTo>
                    <a:cubicBezTo>
                      <a:pt x="156" y="1595"/>
                      <a:pt x="300" y="1327"/>
                      <a:pt x="308" y="1120"/>
                    </a:cubicBezTo>
                    <a:cubicBezTo>
                      <a:pt x="316" y="913"/>
                      <a:pt x="157" y="640"/>
                      <a:pt x="156" y="456"/>
                    </a:cubicBezTo>
                    <a:cubicBezTo>
                      <a:pt x="155" y="272"/>
                      <a:pt x="305" y="98"/>
                      <a:pt x="316" y="22"/>
                    </a:cubicBezTo>
                    <a:cubicBezTo>
                      <a:pt x="284" y="15"/>
                      <a:pt x="252" y="7"/>
                      <a:pt x="22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503" name="Freeform 8"/>
              <p:cNvSpPr>
                <a:spLocks noChangeAspect="1"/>
              </p:cNvSpPr>
              <p:nvPr/>
            </p:nvSpPr>
            <p:spPr bwMode="auto">
              <a:xfrm rot="20059715" flipH="1">
                <a:off x="6796735" y="929535"/>
                <a:ext cx="1068698" cy="507132"/>
              </a:xfrm>
              <a:custGeom>
                <a:avLst/>
                <a:gdLst>
                  <a:gd name="T0" fmla="*/ 2147483647 w 675"/>
                  <a:gd name="T1" fmla="*/ 2147483647 h 355"/>
                  <a:gd name="T2" fmla="*/ 2147483647 w 675"/>
                  <a:gd name="T3" fmla="*/ 2147483647 h 355"/>
                  <a:gd name="T4" fmla="*/ 2147483647 w 675"/>
                  <a:gd name="T5" fmla="*/ 2147483647 h 355"/>
                  <a:gd name="T6" fmla="*/ 2147483647 w 675"/>
                  <a:gd name="T7" fmla="*/ 2147483647 h 355"/>
                  <a:gd name="T8" fmla="*/ 2147483647 w 675"/>
                  <a:gd name="T9" fmla="*/ 2147483647 h 355"/>
                  <a:gd name="T10" fmla="*/ 2147483647 w 675"/>
                  <a:gd name="T11" fmla="*/ 0 h 355"/>
                  <a:gd name="T12" fmla="*/ 2147483647 w 675"/>
                  <a:gd name="T13" fmla="*/ 2147483647 h 355"/>
                  <a:gd name="T14" fmla="*/ 2147483647 w 675"/>
                  <a:gd name="T15" fmla="*/ 2147483647 h 355"/>
                  <a:gd name="T16" fmla="*/ 2147483647 w 675"/>
                  <a:gd name="T17" fmla="*/ 2147483647 h 355"/>
                  <a:gd name="T18" fmla="*/ 2147483647 w 675"/>
                  <a:gd name="T19" fmla="*/ 2147483647 h 355"/>
                  <a:gd name="T20" fmla="*/ 2147483647 w 675"/>
                  <a:gd name="T21" fmla="*/ 2147483647 h 355"/>
                  <a:gd name="T22" fmla="*/ 2147483647 w 675"/>
                  <a:gd name="T23" fmla="*/ 2147483647 h 355"/>
                  <a:gd name="T24" fmla="*/ 2147483647 w 675"/>
                  <a:gd name="T25" fmla="*/ 2147483647 h 355"/>
                  <a:gd name="T26" fmla="*/ 2147483647 w 675"/>
                  <a:gd name="T27" fmla="*/ 2147483647 h 355"/>
                  <a:gd name="T28" fmla="*/ 2147483647 w 675"/>
                  <a:gd name="T29" fmla="*/ 2147483647 h 355"/>
                  <a:gd name="T30" fmla="*/ 2147483647 w 675"/>
                  <a:gd name="T31" fmla="*/ 2147483647 h 355"/>
                  <a:gd name="T32" fmla="*/ 2147483647 w 675"/>
                  <a:gd name="T33" fmla="*/ 2147483647 h 355"/>
                  <a:gd name="T34" fmla="*/ 2147483647 w 675"/>
                  <a:gd name="T35" fmla="*/ 2147483647 h 3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75"/>
                  <a:gd name="T55" fmla="*/ 0 h 355"/>
                  <a:gd name="T56" fmla="*/ 675 w 675"/>
                  <a:gd name="T57" fmla="*/ 355 h 3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75" h="355">
                    <a:moveTo>
                      <a:pt x="619" y="312"/>
                    </a:moveTo>
                    <a:cubicBezTo>
                      <a:pt x="563" y="269"/>
                      <a:pt x="355" y="126"/>
                      <a:pt x="293" y="82"/>
                    </a:cubicBezTo>
                    <a:cubicBezTo>
                      <a:pt x="231" y="38"/>
                      <a:pt x="259" y="55"/>
                      <a:pt x="245" y="45"/>
                    </a:cubicBezTo>
                    <a:cubicBezTo>
                      <a:pt x="231" y="35"/>
                      <a:pt x="221" y="28"/>
                      <a:pt x="208" y="22"/>
                    </a:cubicBezTo>
                    <a:cubicBezTo>
                      <a:pt x="195" y="16"/>
                      <a:pt x="181" y="13"/>
                      <a:pt x="164" y="9"/>
                    </a:cubicBezTo>
                    <a:cubicBezTo>
                      <a:pt x="147" y="5"/>
                      <a:pt x="125" y="0"/>
                      <a:pt x="106" y="0"/>
                    </a:cubicBezTo>
                    <a:cubicBezTo>
                      <a:pt x="87" y="0"/>
                      <a:pt x="68" y="5"/>
                      <a:pt x="52" y="12"/>
                    </a:cubicBezTo>
                    <a:cubicBezTo>
                      <a:pt x="36" y="19"/>
                      <a:pt x="14" y="34"/>
                      <a:pt x="7" y="45"/>
                    </a:cubicBezTo>
                    <a:cubicBezTo>
                      <a:pt x="0" y="56"/>
                      <a:pt x="2" y="72"/>
                      <a:pt x="7" y="79"/>
                    </a:cubicBezTo>
                    <a:cubicBezTo>
                      <a:pt x="12" y="86"/>
                      <a:pt x="22" y="85"/>
                      <a:pt x="37" y="90"/>
                    </a:cubicBezTo>
                    <a:cubicBezTo>
                      <a:pt x="52" y="95"/>
                      <a:pt x="78" y="105"/>
                      <a:pt x="97" y="108"/>
                    </a:cubicBezTo>
                    <a:cubicBezTo>
                      <a:pt x="116" y="111"/>
                      <a:pt x="136" y="107"/>
                      <a:pt x="153" y="110"/>
                    </a:cubicBezTo>
                    <a:cubicBezTo>
                      <a:pt x="170" y="113"/>
                      <a:pt x="185" y="126"/>
                      <a:pt x="202" y="129"/>
                    </a:cubicBezTo>
                    <a:cubicBezTo>
                      <a:pt x="219" y="132"/>
                      <a:pt x="242" y="127"/>
                      <a:pt x="254" y="126"/>
                    </a:cubicBezTo>
                    <a:cubicBezTo>
                      <a:pt x="266" y="125"/>
                      <a:pt x="258" y="119"/>
                      <a:pt x="274" y="124"/>
                    </a:cubicBezTo>
                    <a:cubicBezTo>
                      <a:pt x="290" y="129"/>
                      <a:pt x="288" y="120"/>
                      <a:pt x="348" y="156"/>
                    </a:cubicBezTo>
                    <a:cubicBezTo>
                      <a:pt x="405" y="186"/>
                      <a:pt x="578" y="316"/>
                      <a:pt x="632" y="341"/>
                    </a:cubicBezTo>
                    <a:cubicBezTo>
                      <a:pt x="661" y="314"/>
                      <a:pt x="675" y="355"/>
                      <a:pt x="619" y="3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66"/>
                  </a:gs>
                  <a:gs pos="100000">
                    <a:srgbClr val="9EECC5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504" name="Freeform 9"/>
              <p:cNvSpPr>
                <a:spLocks noChangeAspect="1"/>
              </p:cNvSpPr>
              <p:nvPr/>
            </p:nvSpPr>
            <p:spPr bwMode="auto">
              <a:xfrm rot="1264442" flipH="1">
                <a:off x="6163276" y="837990"/>
                <a:ext cx="959136" cy="605573"/>
              </a:xfrm>
              <a:custGeom>
                <a:avLst/>
                <a:gdLst>
                  <a:gd name="T0" fmla="*/ 2147483647 w 606"/>
                  <a:gd name="T1" fmla="*/ 2147483647 h 423"/>
                  <a:gd name="T2" fmla="*/ 2147483647 w 606"/>
                  <a:gd name="T3" fmla="*/ 2147483647 h 423"/>
                  <a:gd name="T4" fmla="*/ 2147483647 w 606"/>
                  <a:gd name="T5" fmla="*/ 2147483647 h 423"/>
                  <a:gd name="T6" fmla="*/ 2147483647 w 606"/>
                  <a:gd name="T7" fmla="*/ 2147483647 h 423"/>
                  <a:gd name="T8" fmla="*/ 2147483647 w 606"/>
                  <a:gd name="T9" fmla="*/ 2147483647 h 423"/>
                  <a:gd name="T10" fmla="*/ 2147483647 w 606"/>
                  <a:gd name="T11" fmla="*/ 2147483647 h 423"/>
                  <a:gd name="T12" fmla="*/ 2147483647 w 606"/>
                  <a:gd name="T13" fmla="*/ 2147483647 h 423"/>
                  <a:gd name="T14" fmla="*/ 2147483647 w 606"/>
                  <a:gd name="T15" fmla="*/ 2147483647 h 423"/>
                  <a:gd name="T16" fmla="*/ 2147483647 w 606"/>
                  <a:gd name="T17" fmla="*/ 2147483647 h 423"/>
                  <a:gd name="T18" fmla="*/ 2147483647 w 606"/>
                  <a:gd name="T19" fmla="*/ 2147483647 h 423"/>
                  <a:gd name="T20" fmla="*/ 2147483647 w 606"/>
                  <a:gd name="T21" fmla="*/ 2147483647 h 423"/>
                  <a:gd name="T22" fmla="*/ 2147483647 w 606"/>
                  <a:gd name="T23" fmla="*/ 2147483647 h 423"/>
                  <a:gd name="T24" fmla="*/ 2147483647 w 606"/>
                  <a:gd name="T25" fmla="*/ 2147483647 h 423"/>
                  <a:gd name="T26" fmla="*/ 2147483647 w 606"/>
                  <a:gd name="T27" fmla="*/ 2147483647 h 423"/>
                  <a:gd name="T28" fmla="*/ 2147483647 w 606"/>
                  <a:gd name="T29" fmla="*/ 2147483647 h 423"/>
                  <a:gd name="T30" fmla="*/ 0 w 606"/>
                  <a:gd name="T31" fmla="*/ 2147483647 h 423"/>
                  <a:gd name="T32" fmla="*/ 2147483647 w 606"/>
                  <a:gd name="T33" fmla="*/ 2147483647 h 423"/>
                  <a:gd name="T34" fmla="*/ 2147483647 w 606"/>
                  <a:gd name="T35" fmla="*/ 2147483647 h 4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06"/>
                  <a:gd name="T55" fmla="*/ 0 h 423"/>
                  <a:gd name="T56" fmla="*/ 606 w 606"/>
                  <a:gd name="T57" fmla="*/ 423 h 42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06" h="423">
                    <a:moveTo>
                      <a:pt x="315" y="110"/>
                    </a:moveTo>
                    <a:cubicBezTo>
                      <a:pt x="322" y="101"/>
                      <a:pt x="327" y="94"/>
                      <a:pt x="336" y="92"/>
                    </a:cubicBezTo>
                    <a:cubicBezTo>
                      <a:pt x="345" y="90"/>
                      <a:pt x="351" y="94"/>
                      <a:pt x="367" y="98"/>
                    </a:cubicBezTo>
                    <a:cubicBezTo>
                      <a:pt x="383" y="102"/>
                      <a:pt x="410" y="111"/>
                      <a:pt x="430" y="118"/>
                    </a:cubicBezTo>
                    <a:cubicBezTo>
                      <a:pt x="450" y="125"/>
                      <a:pt x="467" y="136"/>
                      <a:pt x="486" y="140"/>
                    </a:cubicBezTo>
                    <a:cubicBezTo>
                      <a:pt x="505" y="144"/>
                      <a:pt x="530" y="140"/>
                      <a:pt x="546" y="139"/>
                    </a:cubicBezTo>
                    <a:cubicBezTo>
                      <a:pt x="562" y="138"/>
                      <a:pt x="575" y="135"/>
                      <a:pt x="583" y="134"/>
                    </a:cubicBezTo>
                    <a:cubicBezTo>
                      <a:pt x="591" y="133"/>
                      <a:pt x="594" y="137"/>
                      <a:pt x="597" y="133"/>
                    </a:cubicBezTo>
                    <a:cubicBezTo>
                      <a:pt x="600" y="129"/>
                      <a:pt x="606" y="122"/>
                      <a:pt x="600" y="110"/>
                    </a:cubicBezTo>
                    <a:cubicBezTo>
                      <a:pt x="594" y="98"/>
                      <a:pt x="578" y="76"/>
                      <a:pt x="561" y="61"/>
                    </a:cubicBezTo>
                    <a:cubicBezTo>
                      <a:pt x="544" y="46"/>
                      <a:pt x="517" y="32"/>
                      <a:pt x="498" y="22"/>
                    </a:cubicBezTo>
                    <a:cubicBezTo>
                      <a:pt x="479" y="12"/>
                      <a:pt x="463" y="4"/>
                      <a:pt x="444" y="2"/>
                    </a:cubicBezTo>
                    <a:cubicBezTo>
                      <a:pt x="425" y="0"/>
                      <a:pt x="401" y="3"/>
                      <a:pt x="384" y="8"/>
                    </a:cubicBezTo>
                    <a:cubicBezTo>
                      <a:pt x="367" y="13"/>
                      <a:pt x="356" y="20"/>
                      <a:pt x="343" y="32"/>
                    </a:cubicBezTo>
                    <a:cubicBezTo>
                      <a:pt x="330" y="44"/>
                      <a:pt x="361" y="13"/>
                      <a:pt x="304" y="77"/>
                    </a:cubicBezTo>
                    <a:cubicBezTo>
                      <a:pt x="247" y="141"/>
                      <a:pt x="42" y="357"/>
                      <a:pt x="0" y="414"/>
                    </a:cubicBezTo>
                    <a:cubicBezTo>
                      <a:pt x="52" y="394"/>
                      <a:pt x="47" y="423"/>
                      <a:pt x="54" y="420"/>
                    </a:cubicBezTo>
                    <a:cubicBezTo>
                      <a:pt x="62" y="408"/>
                      <a:pt x="307" y="122"/>
                      <a:pt x="315" y="11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66"/>
                  </a:gs>
                  <a:gs pos="100000">
                    <a:srgbClr val="9EECC5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505" name="Freeform 5"/>
              <p:cNvSpPr>
                <a:spLocks noChangeAspect="1"/>
              </p:cNvSpPr>
              <p:nvPr/>
            </p:nvSpPr>
            <p:spPr bwMode="auto">
              <a:xfrm flipH="1">
                <a:off x="6896485" y="1524000"/>
                <a:ext cx="155946" cy="96400"/>
              </a:xfrm>
              <a:custGeom>
                <a:avLst/>
                <a:gdLst>
                  <a:gd name="T0" fmla="*/ 2147483647 w 99"/>
                  <a:gd name="T1" fmla="*/ 2147483647 h 68"/>
                  <a:gd name="T2" fmla="*/ 2147483647 w 99"/>
                  <a:gd name="T3" fmla="*/ 2147483647 h 68"/>
                  <a:gd name="T4" fmla="*/ 2147483647 w 99"/>
                  <a:gd name="T5" fmla="*/ 2147483647 h 68"/>
                  <a:gd name="T6" fmla="*/ 2147483647 w 99"/>
                  <a:gd name="T7" fmla="*/ 2147483647 h 68"/>
                  <a:gd name="T8" fmla="*/ 2147483647 w 99"/>
                  <a:gd name="T9" fmla="*/ 2147483647 h 68"/>
                  <a:gd name="T10" fmla="*/ 0 w 99"/>
                  <a:gd name="T11" fmla="*/ 2147483647 h 68"/>
                  <a:gd name="T12" fmla="*/ 2147483647 w 99"/>
                  <a:gd name="T13" fmla="*/ 2147483647 h 68"/>
                  <a:gd name="T14" fmla="*/ 2147483647 w 99"/>
                  <a:gd name="T15" fmla="*/ 0 h 68"/>
                  <a:gd name="T16" fmla="*/ 2147483647 w 99"/>
                  <a:gd name="T17" fmla="*/ 2147483647 h 68"/>
                  <a:gd name="T18" fmla="*/ 2147483647 w 99"/>
                  <a:gd name="T19" fmla="*/ 2147483647 h 68"/>
                  <a:gd name="T20" fmla="*/ 2147483647 w 99"/>
                  <a:gd name="T21" fmla="*/ 2147483647 h 6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9"/>
                  <a:gd name="T34" fmla="*/ 0 h 68"/>
                  <a:gd name="T35" fmla="*/ 99 w 99"/>
                  <a:gd name="T36" fmla="*/ 68 h 6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9" h="68">
                    <a:moveTo>
                      <a:pt x="99" y="14"/>
                    </a:moveTo>
                    <a:cubicBezTo>
                      <a:pt x="97" y="21"/>
                      <a:pt x="94" y="29"/>
                      <a:pt x="92" y="36"/>
                    </a:cubicBezTo>
                    <a:cubicBezTo>
                      <a:pt x="84" y="44"/>
                      <a:pt x="77" y="52"/>
                      <a:pt x="69" y="60"/>
                    </a:cubicBezTo>
                    <a:cubicBezTo>
                      <a:pt x="61" y="63"/>
                      <a:pt x="52" y="65"/>
                      <a:pt x="44" y="68"/>
                    </a:cubicBezTo>
                    <a:cubicBezTo>
                      <a:pt x="37" y="60"/>
                      <a:pt x="31" y="52"/>
                      <a:pt x="24" y="44"/>
                    </a:cubicBezTo>
                    <a:cubicBezTo>
                      <a:pt x="16" y="37"/>
                      <a:pt x="8" y="31"/>
                      <a:pt x="0" y="24"/>
                    </a:cubicBezTo>
                    <a:cubicBezTo>
                      <a:pt x="0" y="17"/>
                      <a:pt x="16" y="6"/>
                      <a:pt x="24" y="2"/>
                    </a:cubicBezTo>
                    <a:cubicBezTo>
                      <a:pt x="32" y="1"/>
                      <a:pt x="40" y="1"/>
                      <a:pt x="48" y="0"/>
                    </a:cubicBezTo>
                    <a:cubicBezTo>
                      <a:pt x="57" y="1"/>
                      <a:pt x="65" y="3"/>
                      <a:pt x="74" y="4"/>
                    </a:cubicBezTo>
                    <a:cubicBezTo>
                      <a:pt x="78" y="6"/>
                      <a:pt x="82" y="9"/>
                      <a:pt x="86" y="11"/>
                    </a:cubicBezTo>
                    <a:cubicBezTo>
                      <a:pt x="90" y="12"/>
                      <a:pt x="95" y="13"/>
                      <a:pt x="99" y="1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724"/>
                  </a:gs>
                  <a:gs pos="100000">
                    <a:srgbClr val="00CC6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</p:grpSp>
        <p:sp>
          <p:nvSpPr>
            <p:cNvPr id="16389" name="TextBox 73"/>
            <p:cNvSpPr txBox="1">
              <a:spLocks noChangeArrowheads="1"/>
            </p:cNvSpPr>
            <p:nvPr/>
          </p:nvSpPr>
          <p:spPr bwMode="auto">
            <a:xfrm>
              <a:off x="7881938" y="1214438"/>
              <a:ext cx="792162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solidFill>
                    <a:srgbClr val="008000"/>
                  </a:solidFill>
                  <a:latin typeface="Helvetica" charset="0"/>
                  <a:ea typeface="Helvetica" charset="0"/>
                  <a:cs typeface="Helvetica" charset="0"/>
                </a:rPr>
                <a:t>Auxin</a:t>
              </a:r>
              <a:r>
                <a:rPr lang="en-US" sz="1200" b="1" dirty="0">
                  <a:solidFill>
                    <a:srgbClr val="008000"/>
                  </a:solidFill>
                  <a:latin typeface="+mj-lt"/>
                  <a:ea typeface="Helvetica" charset="0"/>
                  <a:cs typeface="Helvetica" charset="0"/>
                </a:rPr>
                <a:t> </a:t>
              </a:r>
              <a:r>
                <a:rPr lang="en-US" sz="1200" dirty="0">
                  <a:solidFill>
                    <a:srgbClr val="008000"/>
                  </a:solidFill>
                  <a:latin typeface="+mj-lt"/>
                  <a:ea typeface="Helvetica" charset="0"/>
                  <a:cs typeface="Helvetica" charset="0"/>
                </a:rPr>
                <a:t>(TAA1)</a:t>
              </a:r>
            </a:p>
          </p:txBody>
        </p:sp>
        <p:sp>
          <p:nvSpPr>
            <p:cNvPr id="16390" name="TextBox 78"/>
            <p:cNvSpPr txBox="1">
              <a:spLocks noChangeArrowheads="1"/>
            </p:cNvSpPr>
            <p:nvPr/>
          </p:nvSpPr>
          <p:spPr bwMode="auto">
            <a:xfrm>
              <a:off x="6611938" y="914400"/>
              <a:ext cx="77152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>
                  <a:solidFill>
                    <a:srgbClr val="FF0000"/>
                  </a:solidFill>
                  <a:latin typeface="Calibri" charset="0"/>
                </a:rPr>
                <a:t>Cytokinin</a:t>
              </a:r>
            </a:p>
            <a:p>
              <a:pPr algn="ctr"/>
              <a:r>
                <a:rPr lang="en-US" sz="1200">
                  <a:solidFill>
                    <a:srgbClr val="FF0000"/>
                  </a:solidFill>
                  <a:latin typeface="Calibri" charset="0"/>
                </a:rPr>
                <a:t>Oxidase</a:t>
              </a:r>
            </a:p>
            <a:p>
              <a:pPr algn="ctr"/>
              <a:r>
                <a:rPr lang="en-US" sz="1200">
                  <a:solidFill>
                    <a:srgbClr val="FF0000"/>
                  </a:solidFill>
                  <a:latin typeface="Calibri" charset="0"/>
                </a:rPr>
                <a:t>AtCKX6</a:t>
              </a:r>
            </a:p>
          </p:txBody>
        </p:sp>
        <p:grpSp>
          <p:nvGrpSpPr>
            <p:cNvPr id="4" name="Group 85"/>
            <p:cNvGrpSpPr>
              <a:grpSpLocks/>
            </p:cNvGrpSpPr>
            <p:nvPr/>
          </p:nvGrpSpPr>
          <p:grpSpPr bwMode="auto">
            <a:xfrm>
              <a:off x="6378575" y="1209675"/>
              <a:ext cx="315913" cy="260350"/>
              <a:chOff x="5461000" y="370417"/>
              <a:chExt cx="393700" cy="323318"/>
            </a:xfrm>
          </p:grpSpPr>
          <p:sp>
            <p:nvSpPr>
              <p:cNvPr id="82" name="Freeform 81"/>
              <p:cNvSpPr/>
              <p:nvPr/>
            </p:nvSpPr>
            <p:spPr>
              <a:xfrm>
                <a:off x="5583660" y="370417"/>
                <a:ext cx="271040" cy="303603"/>
              </a:xfrm>
              <a:custGeom>
                <a:avLst/>
                <a:gdLst>
                  <a:gd name="connsiteX0" fmla="*/ 270933 w 270933"/>
                  <a:gd name="connsiteY0" fmla="*/ 10583 h 302683"/>
                  <a:gd name="connsiteX1" fmla="*/ 42333 w 270933"/>
                  <a:gd name="connsiteY1" fmla="*/ 48683 h 302683"/>
                  <a:gd name="connsiteX2" fmla="*/ 16933 w 270933"/>
                  <a:gd name="connsiteY2" fmla="*/ 302683 h 3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0933" h="302683">
                    <a:moveTo>
                      <a:pt x="270933" y="10583"/>
                    </a:moveTo>
                    <a:cubicBezTo>
                      <a:pt x="177799" y="5291"/>
                      <a:pt x="84666" y="0"/>
                      <a:pt x="42333" y="48683"/>
                    </a:cubicBezTo>
                    <a:cubicBezTo>
                      <a:pt x="0" y="97366"/>
                      <a:pt x="16933" y="302683"/>
                      <a:pt x="16933" y="302683"/>
                    </a:cubicBezTo>
                  </a:path>
                </a:pathLst>
              </a:cu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/>
              </a:p>
            </p:txBody>
          </p:sp>
          <p:cxnSp>
            <p:nvCxnSpPr>
              <p:cNvPr id="84" name="Straight Connector 83"/>
              <p:cNvCxnSpPr/>
              <p:nvPr/>
            </p:nvCxnSpPr>
            <p:spPr>
              <a:xfrm rot="10800000" flipV="1">
                <a:off x="5461000" y="693735"/>
                <a:ext cx="280931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392" name="Text Box 48"/>
            <p:cNvSpPr txBox="1">
              <a:spLocks noChangeArrowheads="1"/>
            </p:cNvSpPr>
            <p:nvPr/>
          </p:nvSpPr>
          <p:spPr bwMode="auto">
            <a:xfrm>
              <a:off x="6043613" y="1479550"/>
              <a:ext cx="858837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cytokinin</a:t>
              </a:r>
            </a:p>
          </p:txBody>
        </p:sp>
        <p:grpSp>
          <p:nvGrpSpPr>
            <p:cNvPr id="5" name="Group 119"/>
            <p:cNvGrpSpPr>
              <a:grpSpLocks/>
            </p:cNvGrpSpPr>
            <p:nvPr/>
          </p:nvGrpSpPr>
          <p:grpSpPr bwMode="auto">
            <a:xfrm rot="14127153">
              <a:off x="6595269" y="1720056"/>
              <a:ext cx="314325" cy="258763"/>
              <a:chOff x="5461000" y="370417"/>
              <a:chExt cx="393700" cy="323318"/>
            </a:xfrm>
          </p:grpSpPr>
          <p:sp>
            <p:nvSpPr>
              <p:cNvPr id="121" name="Freeform 120"/>
              <p:cNvSpPr/>
              <p:nvPr/>
            </p:nvSpPr>
            <p:spPr>
              <a:xfrm>
                <a:off x="5592283" y="370372"/>
                <a:ext cx="270420" cy="303481"/>
              </a:xfrm>
              <a:custGeom>
                <a:avLst/>
                <a:gdLst>
                  <a:gd name="connsiteX0" fmla="*/ 270933 w 270933"/>
                  <a:gd name="connsiteY0" fmla="*/ 10583 h 302683"/>
                  <a:gd name="connsiteX1" fmla="*/ 42333 w 270933"/>
                  <a:gd name="connsiteY1" fmla="*/ 48683 h 302683"/>
                  <a:gd name="connsiteX2" fmla="*/ 16933 w 270933"/>
                  <a:gd name="connsiteY2" fmla="*/ 302683 h 30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0933" h="302683">
                    <a:moveTo>
                      <a:pt x="270933" y="10583"/>
                    </a:moveTo>
                    <a:cubicBezTo>
                      <a:pt x="177799" y="5291"/>
                      <a:pt x="84666" y="0"/>
                      <a:pt x="42333" y="48683"/>
                    </a:cubicBezTo>
                    <a:cubicBezTo>
                      <a:pt x="0" y="97366"/>
                      <a:pt x="16933" y="302683"/>
                      <a:pt x="16933" y="302683"/>
                    </a:cubicBezTo>
                  </a:path>
                </a:pathLst>
              </a:cu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/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 rot="10800000" flipV="1">
                <a:off x="5477467" y="693508"/>
                <a:ext cx="280361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394" name="Text Box 48"/>
            <p:cNvSpPr txBox="1">
              <a:spLocks noChangeArrowheads="1"/>
            </p:cNvSpPr>
            <p:nvPr/>
          </p:nvSpPr>
          <p:spPr bwMode="auto">
            <a:xfrm>
              <a:off x="6053138" y="1828800"/>
              <a:ext cx="11493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>
                  <a:solidFill>
                    <a:srgbClr val="FF0000"/>
                  </a:solidFill>
                  <a:latin typeface="Calibri" charset="0"/>
                  <a:ea typeface="Arial" charset="0"/>
                  <a:cs typeface="Arial" charset="0"/>
                </a:rPr>
                <a:t>Leaf growth inhibition</a:t>
              </a:r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7667625" y="1651000"/>
              <a:ext cx="508000" cy="1020763"/>
            </a:xfrm>
            <a:custGeom>
              <a:avLst/>
              <a:gdLst>
                <a:gd name="connsiteX0" fmla="*/ 635000 w 635000"/>
                <a:gd name="connsiteY0" fmla="*/ 0 h 1193800"/>
                <a:gd name="connsiteX1" fmla="*/ 304800 w 635000"/>
                <a:gd name="connsiteY1" fmla="*/ 190500 h 1193800"/>
                <a:gd name="connsiteX2" fmla="*/ 50800 w 635000"/>
                <a:gd name="connsiteY2" fmla="*/ 558800 h 1193800"/>
                <a:gd name="connsiteX3" fmla="*/ 0 w 635000"/>
                <a:gd name="connsiteY3" fmla="*/ 1193800 h 1193800"/>
                <a:gd name="connsiteX0" fmla="*/ 635000 w 635000"/>
                <a:gd name="connsiteY0" fmla="*/ 0 h 1384322"/>
                <a:gd name="connsiteX1" fmla="*/ 304800 w 635000"/>
                <a:gd name="connsiteY1" fmla="*/ 381022 h 1384322"/>
                <a:gd name="connsiteX2" fmla="*/ 50800 w 635000"/>
                <a:gd name="connsiteY2" fmla="*/ 749322 h 1384322"/>
                <a:gd name="connsiteX3" fmla="*/ 0 w 635000"/>
                <a:gd name="connsiteY3" fmla="*/ 1384322 h 1384322"/>
                <a:gd name="connsiteX0" fmla="*/ 635000 w 635000"/>
                <a:gd name="connsiteY0" fmla="*/ 0 h 1384322"/>
                <a:gd name="connsiteX1" fmla="*/ 304800 w 635000"/>
                <a:gd name="connsiteY1" fmla="*/ 381022 h 1384322"/>
                <a:gd name="connsiteX2" fmla="*/ 50800 w 635000"/>
                <a:gd name="connsiteY2" fmla="*/ 749322 h 1384322"/>
                <a:gd name="connsiteX3" fmla="*/ 0 w 635000"/>
                <a:gd name="connsiteY3" fmla="*/ 1384322 h 1384322"/>
                <a:gd name="connsiteX0" fmla="*/ 635000 w 635000"/>
                <a:gd name="connsiteY0" fmla="*/ 0 h 1384322"/>
                <a:gd name="connsiteX1" fmla="*/ 304800 w 635000"/>
                <a:gd name="connsiteY1" fmla="*/ 381022 h 1384322"/>
                <a:gd name="connsiteX2" fmla="*/ 50800 w 635000"/>
                <a:gd name="connsiteY2" fmla="*/ 749322 h 1384322"/>
                <a:gd name="connsiteX3" fmla="*/ 0 w 635000"/>
                <a:gd name="connsiteY3" fmla="*/ 1384322 h 138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000" h="1384322">
                  <a:moveTo>
                    <a:pt x="635000" y="0"/>
                  </a:moveTo>
                  <a:cubicBezTo>
                    <a:pt x="567415" y="138824"/>
                    <a:pt x="402167" y="256135"/>
                    <a:pt x="304800" y="381022"/>
                  </a:cubicBezTo>
                  <a:cubicBezTo>
                    <a:pt x="207433" y="505909"/>
                    <a:pt x="101600" y="582105"/>
                    <a:pt x="50800" y="749322"/>
                  </a:cubicBezTo>
                  <a:cubicBezTo>
                    <a:pt x="0" y="916539"/>
                    <a:pt x="0" y="1384322"/>
                    <a:pt x="0" y="1384322"/>
                  </a:cubicBezTo>
                </a:path>
              </a:pathLst>
            </a:cu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6396" name="TextBox 126"/>
            <p:cNvSpPr txBox="1">
              <a:spLocks noChangeArrowheads="1"/>
            </p:cNvSpPr>
            <p:nvPr/>
          </p:nvSpPr>
          <p:spPr bwMode="auto">
            <a:xfrm>
              <a:off x="7716838" y="1971675"/>
              <a:ext cx="11592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8000"/>
                  </a:solidFill>
                  <a:latin typeface="Calibri" charset="0"/>
                </a:rPr>
                <a:t>Auxin </a:t>
              </a:r>
              <a:r>
                <a:rPr lang="en-US" sz="1200" dirty="0" smtClean="0">
                  <a:solidFill>
                    <a:srgbClr val="008000"/>
                  </a:solidFill>
                  <a:latin typeface="Calibri" charset="0"/>
                </a:rPr>
                <a:t>transport</a:t>
              </a:r>
            </a:p>
            <a:p>
              <a:pPr algn="ctr"/>
              <a:r>
                <a:rPr lang="en-US" sz="1200" dirty="0" smtClean="0">
                  <a:solidFill>
                    <a:srgbClr val="008000"/>
                  </a:solidFill>
                  <a:latin typeface="Calibri" charset="0"/>
                </a:rPr>
                <a:t>PIN3</a:t>
              </a:r>
              <a:endParaRPr lang="en-US" sz="1200" dirty="0">
                <a:solidFill>
                  <a:srgbClr val="008000"/>
                </a:solidFill>
                <a:latin typeface="Calibri" charset="0"/>
              </a:endParaRPr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 flipH="1">
              <a:off x="7046913" y="2803525"/>
              <a:ext cx="620712" cy="0"/>
            </a:xfrm>
            <a:prstGeom prst="straightConnector1">
              <a:avLst/>
            </a:prstGeom>
            <a:ln w="25400" cap="flat" cmpd="sng" algn="ctr">
              <a:solidFill>
                <a:srgbClr val="008000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 Box 125"/>
            <p:cNvSpPr txBox="1">
              <a:spLocks noChangeArrowheads="1"/>
            </p:cNvSpPr>
            <p:nvPr/>
          </p:nvSpPr>
          <p:spPr bwMode="auto">
            <a:xfrm>
              <a:off x="6162675" y="2646363"/>
              <a:ext cx="9620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gibberellin</a:t>
              </a:r>
              <a:endParaRPr 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6096000" y="5110163"/>
              <a:ext cx="2333625" cy="630237"/>
            </a:xfrm>
            <a:custGeom>
              <a:avLst/>
              <a:gdLst>
                <a:gd name="connsiteX0" fmla="*/ 0 w 1638300"/>
                <a:gd name="connsiteY0" fmla="*/ 850900 h 850900"/>
                <a:gd name="connsiteX1" fmla="*/ 914400 w 1638300"/>
                <a:gd name="connsiteY1" fmla="*/ 622300 h 850900"/>
                <a:gd name="connsiteX2" fmla="*/ 1638300 w 16383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8300" h="850900">
                  <a:moveTo>
                    <a:pt x="0" y="850900"/>
                  </a:moveTo>
                  <a:cubicBezTo>
                    <a:pt x="320675" y="807508"/>
                    <a:pt x="641350" y="764117"/>
                    <a:pt x="914400" y="622300"/>
                  </a:cubicBezTo>
                  <a:cubicBezTo>
                    <a:pt x="1187450" y="480483"/>
                    <a:pt x="1638300" y="0"/>
                    <a:pt x="1638300" y="0"/>
                  </a:cubicBezTo>
                </a:path>
              </a:pathLst>
            </a:cu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6400" name="TextBox 230"/>
            <p:cNvSpPr txBox="1">
              <a:spLocks noChangeArrowheads="1"/>
            </p:cNvSpPr>
            <p:nvPr/>
          </p:nvSpPr>
          <p:spPr bwMode="auto">
            <a:xfrm>
              <a:off x="7767638" y="4814888"/>
              <a:ext cx="13255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FF6600"/>
                  </a:solidFill>
                  <a:latin typeface="Calibri" charset="0"/>
                </a:rPr>
                <a:t>PIF-induced genes</a:t>
              </a:r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7678738" y="2905125"/>
              <a:ext cx="750887" cy="690563"/>
            </a:xfrm>
            <a:custGeom>
              <a:avLst/>
              <a:gdLst>
                <a:gd name="connsiteX0" fmla="*/ 0 w 749300"/>
                <a:gd name="connsiteY0" fmla="*/ 0 h 863600"/>
                <a:gd name="connsiteX1" fmla="*/ 165100 w 749300"/>
                <a:gd name="connsiteY1" fmla="*/ 508000 h 863600"/>
                <a:gd name="connsiteX2" fmla="*/ 749300 w 749300"/>
                <a:gd name="connsiteY2" fmla="*/ 863600 h 86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300" h="863600">
                  <a:moveTo>
                    <a:pt x="0" y="0"/>
                  </a:moveTo>
                  <a:cubicBezTo>
                    <a:pt x="20108" y="182033"/>
                    <a:pt x="40217" y="364067"/>
                    <a:pt x="165100" y="508000"/>
                  </a:cubicBezTo>
                  <a:cubicBezTo>
                    <a:pt x="289983" y="651933"/>
                    <a:pt x="749300" y="863600"/>
                    <a:pt x="749300" y="863600"/>
                  </a:cubicBezTo>
                </a:path>
              </a:pathLst>
            </a:cu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6402" name="TextBox 232"/>
            <p:cNvSpPr txBox="1">
              <a:spLocks noChangeArrowheads="1"/>
            </p:cNvSpPr>
            <p:nvPr/>
          </p:nvSpPr>
          <p:spPr bwMode="auto">
            <a:xfrm>
              <a:off x="7664450" y="3573463"/>
              <a:ext cx="14795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008000"/>
                  </a:solidFill>
                  <a:latin typeface="Calibri" charset="0"/>
                </a:rPr>
                <a:t>Auxin induced genes</a:t>
              </a:r>
            </a:p>
          </p:txBody>
        </p:sp>
        <p:cxnSp>
          <p:nvCxnSpPr>
            <p:cNvPr id="237" name="Straight Arrow Connector 236"/>
            <p:cNvCxnSpPr/>
            <p:nvPr/>
          </p:nvCxnSpPr>
          <p:spPr>
            <a:xfrm rot="5400000" flipH="1" flipV="1">
              <a:off x="8281194" y="4718844"/>
              <a:ext cx="295275" cy="1587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 rot="16200000" flipH="1">
              <a:off x="8281194" y="3987007"/>
              <a:ext cx="295275" cy="1587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405" name="TextBox 238"/>
            <p:cNvSpPr txBox="1">
              <a:spLocks noChangeArrowheads="1"/>
            </p:cNvSpPr>
            <p:nvPr/>
          </p:nvSpPr>
          <p:spPr bwMode="auto">
            <a:xfrm>
              <a:off x="7820025" y="4084638"/>
              <a:ext cx="1262063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 b="1">
                  <a:latin typeface="Calibri" charset="0"/>
                </a:rPr>
                <a:t>Stem growth promotion</a:t>
              </a:r>
            </a:p>
          </p:txBody>
        </p:sp>
        <p:sp>
          <p:nvSpPr>
            <p:cNvPr id="16406" name="Text Box 48"/>
            <p:cNvSpPr txBox="1">
              <a:spLocks noChangeArrowheads="1"/>
            </p:cNvSpPr>
            <p:nvPr/>
          </p:nvSpPr>
          <p:spPr bwMode="auto">
            <a:xfrm rot="16743043">
              <a:off x="6011069" y="3364707"/>
              <a:ext cx="939800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alibri" charset="0"/>
                  <a:ea typeface="Arial" charset="0"/>
                  <a:cs typeface="Arial" charset="0"/>
                </a:rPr>
                <a:t>degradation</a:t>
              </a:r>
            </a:p>
          </p:txBody>
        </p:sp>
        <p:sp>
          <p:nvSpPr>
            <p:cNvPr id="16407" name="TextBox 264"/>
            <p:cNvSpPr txBox="1">
              <a:spLocks noChangeArrowheads="1"/>
            </p:cNvSpPr>
            <p:nvPr/>
          </p:nvSpPr>
          <p:spPr bwMode="auto">
            <a:xfrm>
              <a:off x="3800475" y="2184400"/>
              <a:ext cx="14224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200" b="1">
                  <a:latin typeface="Calibri" charset="0"/>
                </a:rPr>
                <a:t>Stem growth inhibition</a:t>
              </a:r>
            </a:p>
          </p:txBody>
        </p:sp>
        <p:sp>
          <p:nvSpPr>
            <p:cNvPr id="16408" name="TextBox 271"/>
            <p:cNvSpPr txBox="1">
              <a:spLocks noChangeArrowheads="1"/>
            </p:cNvSpPr>
            <p:nvPr/>
          </p:nvSpPr>
          <p:spPr bwMode="auto">
            <a:xfrm>
              <a:off x="8108950" y="685800"/>
              <a:ext cx="6413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FF6600"/>
                  </a:solidFill>
                  <a:latin typeface="Calibri" charset="0"/>
                </a:rPr>
                <a:t>?</a:t>
              </a:r>
            </a:p>
          </p:txBody>
        </p:sp>
        <p:sp>
          <p:nvSpPr>
            <p:cNvPr id="16409" name="TextBox 274"/>
            <p:cNvSpPr txBox="1">
              <a:spLocks noChangeArrowheads="1"/>
            </p:cNvSpPr>
            <p:nvPr/>
          </p:nvSpPr>
          <p:spPr bwMode="auto">
            <a:xfrm>
              <a:off x="7077075" y="2427288"/>
              <a:ext cx="641350" cy="40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008000"/>
                  </a:solidFill>
                  <a:latin typeface="Calibri" charset="0"/>
                </a:rPr>
                <a:t>?</a:t>
              </a:r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3221038" y="1651000"/>
              <a:ext cx="1189037" cy="2436813"/>
              <a:chOff x="3657600" y="2324100"/>
              <a:chExt cx="1485570" cy="3046254"/>
            </a:xfrm>
          </p:grpSpPr>
          <p:sp>
            <p:nvSpPr>
              <p:cNvPr id="16489" name="Freeform 7"/>
              <p:cNvSpPr>
                <a:spLocks noChangeAspect="1"/>
              </p:cNvSpPr>
              <p:nvPr/>
            </p:nvSpPr>
            <p:spPr bwMode="auto">
              <a:xfrm flipH="1">
                <a:off x="4316108" y="2642041"/>
                <a:ext cx="161515" cy="681827"/>
              </a:xfrm>
              <a:custGeom>
                <a:avLst/>
                <a:gdLst>
                  <a:gd name="T0" fmla="*/ 2147483647 w 102"/>
                  <a:gd name="T1" fmla="*/ 0 h 478"/>
                  <a:gd name="T2" fmla="*/ 2147483647 w 102"/>
                  <a:gd name="T3" fmla="*/ 2147483647 h 478"/>
                  <a:gd name="T4" fmla="*/ 2147483647 w 102"/>
                  <a:gd name="T5" fmla="*/ 2147483647 h 478"/>
                  <a:gd name="T6" fmla="*/ 2147483647 w 102"/>
                  <a:gd name="T7" fmla="*/ 2147483647 h 478"/>
                  <a:gd name="T8" fmla="*/ 2147483647 w 102"/>
                  <a:gd name="T9" fmla="*/ 2147483647 h 478"/>
                  <a:gd name="T10" fmla="*/ 2147483647 w 102"/>
                  <a:gd name="T11" fmla="*/ 2147483647 h 478"/>
                  <a:gd name="T12" fmla="*/ 0 w 102"/>
                  <a:gd name="T13" fmla="*/ 2147483647 h 478"/>
                  <a:gd name="T14" fmla="*/ 2147483647 w 102"/>
                  <a:gd name="T15" fmla="*/ 2147483647 h 478"/>
                  <a:gd name="T16" fmla="*/ 2147483647 w 102"/>
                  <a:gd name="T17" fmla="*/ 2147483647 h 478"/>
                  <a:gd name="T18" fmla="*/ 2147483647 w 102"/>
                  <a:gd name="T19" fmla="*/ 2147483647 h 478"/>
                  <a:gd name="T20" fmla="*/ 2147483647 w 102"/>
                  <a:gd name="T21" fmla="*/ 2147483647 h 478"/>
                  <a:gd name="T22" fmla="*/ 2147483647 w 102"/>
                  <a:gd name="T23" fmla="*/ 2147483647 h 478"/>
                  <a:gd name="T24" fmla="*/ 2147483647 w 102"/>
                  <a:gd name="T25" fmla="*/ 2147483647 h 478"/>
                  <a:gd name="T26" fmla="*/ 2147483647 w 102"/>
                  <a:gd name="T27" fmla="*/ 2147483647 h 478"/>
                  <a:gd name="T28" fmla="*/ 2147483647 w 102"/>
                  <a:gd name="T29" fmla="*/ 2147483647 h 478"/>
                  <a:gd name="T30" fmla="*/ 2147483647 w 102"/>
                  <a:gd name="T31" fmla="*/ 2147483647 h 478"/>
                  <a:gd name="T32" fmla="*/ 2147483647 w 102"/>
                  <a:gd name="T33" fmla="*/ 2147483647 h 478"/>
                  <a:gd name="T34" fmla="*/ 2147483647 w 102"/>
                  <a:gd name="T35" fmla="*/ 2147483647 h 478"/>
                  <a:gd name="T36" fmla="*/ 2147483647 w 102"/>
                  <a:gd name="T37" fmla="*/ 0 h 47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2"/>
                  <a:gd name="T58" fmla="*/ 0 h 478"/>
                  <a:gd name="T59" fmla="*/ 102 w 102"/>
                  <a:gd name="T60" fmla="*/ 478 h 47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2" h="478">
                    <a:moveTo>
                      <a:pt x="15" y="0"/>
                    </a:moveTo>
                    <a:lnTo>
                      <a:pt x="27" y="31"/>
                    </a:lnTo>
                    <a:lnTo>
                      <a:pt x="31" y="87"/>
                    </a:lnTo>
                    <a:lnTo>
                      <a:pt x="24" y="153"/>
                    </a:lnTo>
                    <a:lnTo>
                      <a:pt x="24" y="259"/>
                    </a:lnTo>
                    <a:lnTo>
                      <a:pt x="21" y="399"/>
                    </a:lnTo>
                    <a:lnTo>
                      <a:pt x="0" y="466"/>
                    </a:lnTo>
                    <a:lnTo>
                      <a:pt x="46" y="478"/>
                    </a:lnTo>
                    <a:lnTo>
                      <a:pt x="54" y="448"/>
                    </a:lnTo>
                    <a:lnTo>
                      <a:pt x="70" y="394"/>
                    </a:lnTo>
                    <a:lnTo>
                      <a:pt x="78" y="273"/>
                    </a:lnTo>
                    <a:lnTo>
                      <a:pt x="82" y="132"/>
                    </a:lnTo>
                    <a:lnTo>
                      <a:pt x="88" y="63"/>
                    </a:lnTo>
                    <a:lnTo>
                      <a:pt x="100" y="36"/>
                    </a:lnTo>
                    <a:lnTo>
                      <a:pt x="102" y="9"/>
                    </a:lnTo>
                    <a:lnTo>
                      <a:pt x="81" y="33"/>
                    </a:lnTo>
                    <a:lnTo>
                      <a:pt x="57" y="36"/>
                    </a:lnTo>
                    <a:lnTo>
                      <a:pt x="37" y="13"/>
                    </a:lnTo>
                    <a:lnTo>
                      <a:pt x="15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CC66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0" name="Freeform 8"/>
              <p:cNvSpPr>
                <a:spLocks noChangeAspect="1"/>
              </p:cNvSpPr>
              <p:nvPr/>
            </p:nvSpPr>
            <p:spPr bwMode="auto">
              <a:xfrm flipH="1">
                <a:off x="4406328" y="2324100"/>
                <a:ext cx="736842" cy="331432"/>
              </a:xfrm>
              <a:custGeom>
                <a:avLst/>
                <a:gdLst>
                  <a:gd name="T0" fmla="*/ 2147483647 w 337"/>
                  <a:gd name="T1" fmla="*/ 2147483647 h 168"/>
                  <a:gd name="T2" fmla="*/ 2147483647 w 337"/>
                  <a:gd name="T3" fmla="*/ 2147483647 h 168"/>
                  <a:gd name="T4" fmla="*/ 2147483647 w 337"/>
                  <a:gd name="T5" fmla="*/ 2147483647 h 168"/>
                  <a:gd name="T6" fmla="*/ 2147483647 w 337"/>
                  <a:gd name="T7" fmla="*/ 2147483647 h 168"/>
                  <a:gd name="T8" fmla="*/ 2147483647 w 337"/>
                  <a:gd name="T9" fmla="*/ 2147483647 h 168"/>
                  <a:gd name="T10" fmla="*/ 2147483647 w 337"/>
                  <a:gd name="T11" fmla="*/ 0 h 168"/>
                  <a:gd name="T12" fmla="*/ 2147483647 w 337"/>
                  <a:gd name="T13" fmla="*/ 2147483647 h 168"/>
                  <a:gd name="T14" fmla="*/ 2147483647 w 337"/>
                  <a:gd name="T15" fmla="*/ 2147483647 h 168"/>
                  <a:gd name="T16" fmla="*/ 2147483647 w 337"/>
                  <a:gd name="T17" fmla="*/ 2147483647 h 168"/>
                  <a:gd name="T18" fmla="*/ 2147483647 w 337"/>
                  <a:gd name="T19" fmla="*/ 2147483647 h 168"/>
                  <a:gd name="T20" fmla="*/ 2147483647 w 337"/>
                  <a:gd name="T21" fmla="*/ 2147483647 h 168"/>
                  <a:gd name="T22" fmla="*/ 2147483647 w 337"/>
                  <a:gd name="T23" fmla="*/ 2147483647 h 168"/>
                  <a:gd name="T24" fmla="*/ 2147483647 w 337"/>
                  <a:gd name="T25" fmla="*/ 2147483647 h 168"/>
                  <a:gd name="T26" fmla="*/ 2147483647 w 337"/>
                  <a:gd name="T27" fmla="*/ 2147483647 h 168"/>
                  <a:gd name="T28" fmla="*/ 2147483647 w 337"/>
                  <a:gd name="T29" fmla="*/ 2147483647 h 168"/>
                  <a:gd name="T30" fmla="*/ 2147483647 w 337"/>
                  <a:gd name="T31" fmla="*/ 2147483647 h 168"/>
                  <a:gd name="T32" fmla="*/ 2147483647 w 337"/>
                  <a:gd name="T33" fmla="*/ 2147483647 h 168"/>
                  <a:gd name="T34" fmla="*/ 2147483647 w 337"/>
                  <a:gd name="T35" fmla="*/ 2147483647 h 16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37"/>
                  <a:gd name="T55" fmla="*/ 0 h 168"/>
                  <a:gd name="T56" fmla="*/ 337 w 337"/>
                  <a:gd name="T57" fmla="*/ 168 h 16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37" h="168">
                    <a:moveTo>
                      <a:pt x="335" y="148"/>
                    </a:moveTo>
                    <a:cubicBezTo>
                      <a:pt x="333" y="134"/>
                      <a:pt x="308" y="99"/>
                      <a:pt x="293" y="82"/>
                    </a:cubicBezTo>
                    <a:cubicBezTo>
                      <a:pt x="278" y="65"/>
                      <a:pt x="259" y="55"/>
                      <a:pt x="245" y="45"/>
                    </a:cubicBezTo>
                    <a:cubicBezTo>
                      <a:pt x="231" y="35"/>
                      <a:pt x="221" y="28"/>
                      <a:pt x="208" y="22"/>
                    </a:cubicBezTo>
                    <a:cubicBezTo>
                      <a:pt x="195" y="16"/>
                      <a:pt x="181" y="13"/>
                      <a:pt x="164" y="9"/>
                    </a:cubicBezTo>
                    <a:cubicBezTo>
                      <a:pt x="147" y="5"/>
                      <a:pt x="125" y="0"/>
                      <a:pt x="106" y="0"/>
                    </a:cubicBezTo>
                    <a:cubicBezTo>
                      <a:pt x="87" y="0"/>
                      <a:pt x="68" y="5"/>
                      <a:pt x="52" y="12"/>
                    </a:cubicBezTo>
                    <a:cubicBezTo>
                      <a:pt x="36" y="19"/>
                      <a:pt x="14" y="34"/>
                      <a:pt x="7" y="45"/>
                    </a:cubicBezTo>
                    <a:cubicBezTo>
                      <a:pt x="0" y="56"/>
                      <a:pt x="2" y="72"/>
                      <a:pt x="7" y="79"/>
                    </a:cubicBezTo>
                    <a:cubicBezTo>
                      <a:pt x="12" y="86"/>
                      <a:pt x="22" y="85"/>
                      <a:pt x="37" y="90"/>
                    </a:cubicBezTo>
                    <a:cubicBezTo>
                      <a:pt x="52" y="95"/>
                      <a:pt x="78" y="105"/>
                      <a:pt x="97" y="108"/>
                    </a:cubicBezTo>
                    <a:cubicBezTo>
                      <a:pt x="116" y="111"/>
                      <a:pt x="136" y="107"/>
                      <a:pt x="153" y="110"/>
                    </a:cubicBezTo>
                    <a:cubicBezTo>
                      <a:pt x="170" y="113"/>
                      <a:pt x="185" y="126"/>
                      <a:pt x="202" y="129"/>
                    </a:cubicBezTo>
                    <a:cubicBezTo>
                      <a:pt x="219" y="132"/>
                      <a:pt x="242" y="127"/>
                      <a:pt x="254" y="126"/>
                    </a:cubicBezTo>
                    <a:cubicBezTo>
                      <a:pt x="266" y="125"/>
                      <a:pt x="268" y="118"/>
                      <a:pt x="274" y="124"/>
                    </a:cubicBezTo>
                    <a:cubicBezTo>
                      <a:pt x="280" y="130"/>
                      <a:pt x="287" y="153"/>
                      <a:pt x="292" y="160"/>
                    </a:cubicBezTo>
                    <a:cubicBezTo>
                      <a:pt x="297" y="167"/>
                      <a:pt x="295" y="168"/>
                      <a:pt x="302" y="166"/>
                    </a:cubicBezTo>
                    <a:cubicBezTo>
                      <a:pt x="309" y="164"/>
                      <a:pt x="337" y="162"/>
                      <a:pt x="335" y="1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CC66"/>
                  </a:gs>
                  <a:gs pos="100000">
                    <a:srgbClr val="9EECC5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1" name="Freeform 9"/>
              <p:cNvSpPr>
                <a:spLocks noChangeAspect="1"/>
              </p:cNvSpPr>
              <p:nvPr/>
            </p:nvSpPr>
            <p:spPr bwMode="auto">
              <a:xfrm flipH="1">
                <a:off x="3657600" y="2358628"/>
                <a:ext cx="690388" cy="275886"/>
              </a:xfrm>
              <a:custGeom>
                <a:avLst/>
                <a:gdLst>
                  <a:gd name="T0" fmla="*/ 2147483647 w 335"/>
                  <a:gd name="T1" fmla="*/ 2147483647 h 148"/>
                  <a:gd name="T2" fmla="*/ 2147483647 w 335"/>
                  <a:gd name="T3" fmla="*/ 2147483647 h 148"/>
                  <a:gd name="T4" fmla="*/ 2147483647 w 335"/>
                  <a:gd name="T5" fmla="*/ 2147483647 h 148"/>
                  <a:gd name="T6" fmla="*/ 2147483647 w 335"/>
                  <a:gd name="T7" fmla="*/ 2147483647 h 148"/>
                  <a:gd name="T8" fmla="*/ 2147483647 w 335"/>
                  <a:gd name="T9" fmla="*/ 2147483647 h 148"/>
                  <a:gd name="T10" fmla="*/ 2147483647 w 335"/>
                  <a:gd name="T11" fmla="*/ 2147483647 h 148"/>
                  <a:gd name="T12" fmla="*/ 2147483647 w 335"/>
                  <a:gd name="T13" fmla="*/ 2147483647 h 148"/>
                  <a:gd name="T14" fmla="*/ 2147483647 w 335"/>
                  <a:gd name="T15" fmla="*/ 2147483647 h 148"/>
                  <a:gd name="T16" fmla="*/ 2147483647 w 335"/>
                  <a:gd name="T17" fmla="*/ 2147483647 h 148"/>
                  <a:gd name="T18" fmla="*/ 2147483647 w 335"/>
                  <a:gd name="T19" fmla="*/ 2147483647 h 148"/>
                  <a:gd name="T20" fmla="*/ 2147483647 w 335"/>
                  <a:gd name="T21" fmla="*/ 2147483647 h 148"/>
                  <a:gd name="T22" fmla="*/ 2147483647 w 335"/>
                  <a:gd name="T23" fmla="*/ 2147483647 h 148"/>
                  <a:gd name="T24" fmla="*/ 2147483647 w 335"/>
                  <a:gd name="T25" fmla="*/ 2147483647 h 148"/>
                  <a:gd name="T26" fmla="*/ 2147483647 w 335"/>
                  <a:gd name="T27" fmla="*/ 2147483647 h 148"/>
                  <a:gd name="T28" fmla="*/ 2147483647 w 335"/>
                  <a:gd name="T29" fmla="*/ 2147483647 h 148"/>
                  <a:gd name="T30" fmla="*/ 2147483647 w 335"/>
                  <a:gd name="T31" fmla="*/ 2147483647 h 148"/>
                  <a:gd name="T32" fmla="*/ 2147483647 w 335"/>
                  <a:gd name="T33" fmla="*/ 2147483647 h 148"/>
                  <a:gd name="T34" fmla="*/ 2147483647 w 335"/>
                  <a:gd name="T35" fmla="*/ 2147483647 h 14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35"/>
                  <a:gd name="T55" fmla="*/ 0 h 148"/>
                  <a:gd name="T56" fmla="*/ 335 w 335"/>
                  <a:gd name="T57" fmla="*/ 148 h 14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35" h="148">
                    <a:moveTo>
                      <a:pt x="44" y="110"/>
                    </a:moveTo>
                    <a:cubicBezTo>
                      <a:pt x="51" y="101"/>
                      <a:pt x="56" y="94"/>
                      <a:pt x="65" y="92"/>
                    </a:cubicBezTo>
                    <a:cubicBezTo>
                      <a:pt x="74" y="90"/>
                      <a:pt x="80" y="94"/>
                      <a:pt x="96" y="98"/>
                    </a:cubicBezTo>
                    <a:cubicBezTo>
                      <a:pt x="112" y="102"/>
                      <a:pt x="139" y="111"/>
                      <a:pt x="159" y="118"/>
                    </a:cubicBezTo>
                    <a:cubicBezTo>
                      <a:pt x="179" y="125"/>
                      <a:pt x="196" y="136"/>
                      <a:pt x="215" y="140"/>
                    </a:cubicBezTo>
                    <a:cubicBezTo>
                      <a:pt x="234" y="144"/>
                      <a:pt x="259" y="140"/>
                      <a:pt x="275" y="139"/>
                    </a:cubicBezTo>
                    <a:cubicBezTo>
                      <a:pt x="291" y="138"/>
                      <a:pt x="304" y="135"/>
                      <a:pt x="312" y="134"/>
                    </a:cubicBezTo>
                    <a:cubicBezTo>
                      <a:pt x="320" y="133"/>
                      <a:pt x="323" y="137"/>
                      <a:pt x="326" y="133"/>
                    </a:cubicBezTo>
                    <a:cubicBezTo>
                      <a:pt x="329" y="129"/>
                      <a:pt x="335" y="122"/>
                      <a:pt x="329" y="110"/>
                    </a:cubicBezTo>
                    <a:cubicBezTo>
                      <a:pt x="323" y="98"/>
                      <a:pt x="307" y="76"/>
                      <a:pt x="290" y="61"/>
                    </a:cubicBezTo>
                    <a:cubicBezTo>
                      <a:pt x="273" y="46"/>
                      <a:pt x="246" y="32"/>
                      <a:pt x="227" y="22"/>
                    </a:cubicBezTo>
                    <a:cubicBezTo>
                      <a:pt x="208" y="12"/>
                      <a:pt x="192" y="4"/>
                      <a:pt x="173" y="2"/>
                    </a:cubicBezTo>
                    <a:cubicBezTo>
                      <a:pt x="154" y="0"/>
                      <a:pt x="130" y="3"/>
                      <a:pt x="113" y="8"/>
                    </a:cubicBezTo>
                    <a:cubicBezTo>
                      <a:pt x="96" y="13"/>
                      <a:pt x="85" y="20"/>
                      <a:pt x="72" y="32"/>
                    </a:cubicBezTo>
                    <a:cubicBezTo>
                      <a:pt x="59" y="44"/>
                      <a:pt x="45" y="61"/>
                      <a:pt x="33" y="77"/>
                    </a:cubicBezTo>
                    <a:cubicBezTo>
                      <a:pt x="21" y="93"/>
                      <a:pt x="4" y="116"/>
                      <a:pt x="2" y="127"/>
                    </a:cubicBezTo>
                    <a:cubicBezTo>
                      <a:pt x="0" y="138"/>
                      <a:pt x="13" y="148"/>
                      <a:pt x="20" y="145"/>
                    </a:cubicBezTo>
                    <a:lnTo>
                      <a:pt x="44" y="11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CC66"/>
                  </a:gs>
                  <a:gs pos="100000">
                    <a:srgbClr val="9EECC5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2" name="Freeform 10"/>
              <p:cNvSpPr>
                <a:spLocks noChangeAspect="1"/>
              </p:cNvSpPr>
              <p:nvPr/>
            </p:nvSpPr>
            <p:spPr bwMode="auto">
              <a:xfrm flipH="1">
                <a:off x="4406333" y="3305793"/>
                <a:ext cx="248399" cy="2064561"/>
              </a:xfrm>
              <a:custGeom>
                <a:avLst/>
                <a:gdLst>
                  <a:gd name="T0" fmla="*/ 2147483647 w 320"/>
                  <a:gd name="T1" fmla="*/ 0 h 2943"/>
                  <a:gd name="T2" fmla="*/ 2147483647 w 320"/>
                  <a:gd name="T3" fmla="*/ 2147483647 h 2943"/>
                  <a:gd name="T4" fmla="*/ 2147483647 w 320"/>
                  <a:gd name="T5" fmla="*/ 2147483647 h 2943"/>
                  <a:gd name="T6" fmla="*/ 2147483647 w 320"/>
                  <a:gd name="T7" fmla="*/ 2147483647 h 2943"/>
                  <a:gd name="T8" fmla="*/ 2147483647 w 320"/>
                  <a:gd name="T9" fmla="*/ 2147483647 h 2943"/>
                  <a:gd name="T10" fmla="*/ 2147483647 w 320"/>
                  <a:gd name="T11" fmla="*/ 2147483647 h 2943"/>
                  <a:gd name="T12" fmla="*/ 2147483647 w 320"/>
                  <a:gd name="T13" fmla="*/ 2147483647 h 2943"/>
                  <a:gd name="T14" fmla="*/ 2147483647 w 320"/>
                  <a:gd name="T15" fmla="*/ 2147483647 h 2943"/>
                  <a:gd name="T16" fmla="*/ 2147483647 w 320"/>
                  <a:gd name="T17" fmla="*/ 2147483647 h 2943"/>
                  <a:gd name="T18" fmla="*/ 2147483647 w 320"/>
                  <a:gd name="T19" fmla="*/ 2147483647 h 2943"/>
                  <a:gd name="T20" fmla="*/ 2147483647 w 320"/>
                  <a:gd name="T21" fmla="*/ 2147483647 h 2943"/>
                  <a:gd name="T22" fmla="*/ 2147483647 w 320"/>
                  <a:gd name="T23" fmla="*/ 2147483647 h 2943"/>
                  <a:gd name="T24" fmla="*/ 2147483647 w 320"/>
                  <a:gd name="T25" fmla="*/ 2147483647 h 2943"/>
                  <a:gd name="T26" fmla="*/ 2147483647 w 320"/>
                  <a:gd name="T27" fmla="*/ 2147483647 h 2943"/>
                  <a:gd name="T28" fmla="*/ 2147483647 w 320"/>
                  <a:gd name="T29" fmla="*/ 2147483647 h 2943"/>
                  <a:gd name="T30" fmla="*/ 2147483647 w 320"/>
                  <a:gd name="T31" fmla="*/ 0 h 294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20"/>
                  <a:gd name="T49" fmla="*/ 0 h 2943"/>
                  <a:gd name="T50" fmla="*/ 320 w 320"/>
                  <a:gd name="T51" fmla="*/ 2943 h 294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20" h="2943">
                    <a:moveTo>
                      <a:pt x="224" y="0"/>
                    </a:moveTo>
                    <a:cubicBezTo>
                      <a:pt x="188" y="72"/>
                      <a:pt x="87" y="259"/>
                      <a:pt x="88" y="448"/>
                    </a:cubicBezTo>
                    <a:cubicBezTo>
                      <a:pt x="89" y="637"/>
                      <a:pt x="243" y="923"/>
                      <a:pt x="232" y="1136"/>
                    </a:cubicBezTo>
                    <a:cubicBezTo>
                      <a:pt x="221" y="1349"/>
                      <a:pt x="33" y="1505"/>
                      <a:pt x="24" y="1728"/>
                    </a:cubicBezTo>
                    <a:cubicBezTo>
                      <a:pt x="0" y="1890"/>
                      <a:pt x="39" y="2044"/>
                      <a:pt x="64" y="2168"/>
                    </a:cubicBezTo>
                    <a:cubicBezTo>
                      <a:pt x="89" y="2292"/>
                      <a:pt x="167" y="2353"/>
                      <a:pt x="176" y="2472"/>
                    </a:cubicBezTo>
                    <a:cubicBezTo>
                      <a:pt x="192" y="2664"/>
                      <a:pt x="107" y="2885"/>
                      <a:pt x="120" y="2880"/>
                    </a:cubicBezTo>
                    <a:cubicBezTo>
                      <a:pt x="121" y="2943"/>
                      <a:pt x="161" y="2916"/>
                      <a:pt x="184" y="2848"/>
                    </a:cubicBezTo>
                    <a:cubicBezTo>
                      <a:pt x="207" y="2780"/>
                      <a:pt x="256" y="2565"/>
                      <a:pt x="256" y="2472"/>
                    </a:cubicBezTo>
                    <a:cubicBezTo>
                      <a:pt x="256" y="2379"/>
                      <a:pt x="205" y="2357"/>
                      <a:pt x="184" y="2288"/>
                    </a:cubicBezTo>
                    <a:cubicBezTo>
                      <a:pt x="163" y="2219"/>
                      <a:pt x="140" y="2155"/>
                      <a:pt x="128" y="2056"/>
                    </a:cubicBezTo>
                    <a:cubicBezTo>
                      <a:pt x="116" y="1957"/>
                      <a:pt x="81" y="1852"/>
                      <a:pt x="112" y="1696"/>
                    </a:cubicBezTo>
                    <a:cubicBezTo>
                      <a:pt x="139" y="1543"/>
                      <a:pt x="304" y="1327"/>
                      <a:pt x="312" y="1120"/>
                    </a:cubicBezTo>
                    <a:cubicBezTo>
                      <a:pt x="320" y="913"/>
                      <a:pt x="161" y="640"/>
                      <a:pt x="160" y="456"/>
                    </a:cubicBezTo>
                    <a:cubicBezTo>
                      <a:pt x="159" y="272"/>
                      <a:pt x="309" y="98"/>
                      <a:pt x="320" y="22"/>
                    </a:cubicBezTo>
                    <a:lnTo>
                      <a:pt x="224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3" name="Freeform 11"/>
              <p:cNvSpPr>
                <a:spLocks noChangeAspect="1"/>
              </p:cNvSpPr>
              <p:nvPr/>
            </p:nvSpPr>
            <p:spPr bwMode="auto">
              <a:xfrm rot="-175995">
                <a:off x="4566735" y="3538759"/>
                <a:ext cx="266222" cy="156650"/>
              </a:xfrm>
              <a:custGeom>
                <a:avLst/>
                <a:gdLst>
                  <a:gd name="T0" fmla="*/ 2147483647 w 239"/>
                  <a:gd name="T1" fmla="*/ 0 h 156"/>
                  <a:gd name="T2" fmla="*/ 2147483647 w 239"/>
                  <a:gd name="T3" fmla="*/ 2147483647 h 156"/>
                  <a:gd name="T4" fmla="*/ 2147483647 w 239"/>
                  <a:gd name="T5" fmla="*/ 2147483647 h 156"/>
                  <a:gd name="T6" fmla="*/ 2147483647 w 239"/>
                  <a:gd name="T7" fmla="*/ 2147483647 h 156"/>
                  <a:gd name="T8" fmla="*/ 2147483647 w 239"/>
                  <a:gd name="T9" fmla="*/ 2147483647 h 156"/>
                  <a:gd name="T10" fmla="*/ 2147483647 w 239"/>
                  <a:gd name="T11" fmla="*/ 2147483647 h 156"/>
                  <a:gd name="T12" fmla="*/ 2147483647 w 239"/>
                  <a:gd name="T13" fmla="*/ 2147483647 h 156"/>
                  <a:gd name="T14" fmla="*/ 2147483647 w 239"/>
                  <a:gd name="T15" fmla="*/ 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39"/>
                  <a:gd name="T25" fmla="*/ 0 h 156"/>
                  <a:gd name="T26" fmla="*/ 239 w 239"/>
                  <a:gd name="T27" fmla="*/ 156 h 15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39" h="156">
                    <a:moveTo>
                      <a:pt x="12" y="0"/>
                    </a:moveTo>
                    <a:cubicBezTo>
                      <a:pt x="23" y="0"/>
                      <a:pt x="46" y="40"/>
                      <a:pt x="80" y="60"/>
                    </a:cubicBezTo>
                    <a:cubicBezTo>
                      <a:pt x="114" y="80"/>
                      <a:pt x="193" y="106"/>
                      <a:pt x="216" y="121"/>
                    </a:cubicBezTo>
                    <a:cubicBezTo>
                      <a:pt x="239" y="136"/>
                      <a:pt x="220" y="145"/>
                      <a:pt x="216" y="150"/>
                    </a:cubicBezTo>
                    <a:cubicBezTo>
                      <a:pt x="212" y="155"/>
                      <a:pt x="217" y="156"/>
                      <a:pt x="194" y="151"/>
                    </a:cubicBezTo>
                    <a:cubicBezTo>
                      <a:pt x="171" y="146"/>
                      <a:pt x="110" y="136"/>
                      <a:pt x="80" y="121"/>
                    </a:cubicBezTo>
                    <a:cubicBezTo>
                      <a:pt x="49" y="105"/>
                      <a:pt x="24" y="80"/>
                      <a:pt x="12" y="60"/>
                    </a:cubicBezTo>
                    <a:cubicBezTo>
                      <a:pt x="0" y="40"/>
                      <a:pt x="0" y="0"/>
                      <a:pt x="1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4" name="Freeform 12"/>
              <p:cNvSpPr>
                <a:spLocks noChangeAspect="1"/>
              </p:cNvSpPr>
              <p:nvPr/>
            </p:nvSpPr>
            <p:spPr bwMode="auto">
              <a:xfrm flipH="1">
                <a:off x="4328360" y="4024775"/>
                <a:ext cx="134782" cy="127529"/>
              </a:xfrm>
              <a:custGeom>
                <a:avLst/>
                <a:gdLst>
                  <a:gd name="T0" fmla="*/ 2147483647 w 174"/>
                  <a:gd name="T1" fmla="*/ 0 h 182"/>
                  <a:gd name="T2" fmla="*/ 2147483647 w 174"/>
                  <a:gd name="T3" fmla="*/ 2147483647 h 182"/>
                  <a:gd name="T4" fmla="*/ 2147483647 w 174"/>
                  <a:gd name="T5" fmla="*/ 2147483647 h 182"/>
                  <a:gd name="T6" fmla="*/ 2147483647 w 174"/>
                  <a:gd name="T7" fmla="*/ 2147483647 h 182"/>
                  <a:gd name="T8" fmla="*/ 2147483647 w 174"/>
                  <a:gd name="T9" fmla="*/ 0 h 1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4"/>
                  <a:gd name="T16" fmla="*/ 0 h 182"/>
                  <a:gd name="T17" fmla="*/ 174 w 174"/>
                  <a:gd name="T18" fmla="*/ 182 h 1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4" h="182">
                    <a:moveTo>
                      <a:pt x="23" y="0"/>
                    </a:moveTo>
                    <a:cubicBezTo>
                      <a:pt x="0" y="0"/>
                      <a:pt x="0" y="61"/>
                      <a:pt x="23" y="91"/>
                    </a:cubicBezTo>
                    <a:cubicBezTo>
                      <a:pt x="46" y="121"/>
                      <a:pt x="144" y="182"/>
                      <a:pt x="159" y="181"/>
                    </a:cubicBezTo>
                    <a:cubicBezTo>
                      <a:pt x="174" y="180"/>
                      <a:pt x="136" y="114"/>
                      <a:pt x="113" y="84"/>
                    </a:cubicBezTo>
                    <a:cubicBezTo>
                      <a:pt x="90" y="54"/>
                      <a:pt x="42" y="17"/>
                      <a:pt x="2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5" name="Freeform 13"/>
              <p:cNvSpPr>
                <a:spLocks noChangeAspect="1"/>
              </p:cNvSpPr>
              <p:nvPr/>
            </p:nvSpPr>
            <p:spPr bwMode="auto">
              <a:xfrm>
                <a:off x="4601266" y="4528865"/>
                <a:ext cx="89112" cy="89371"/>
              </a:xfrm>
              <a:custGeom>
                <a:avLst/>
                <a:gdLst>
                  <a:gd name="T0" fmla="*/ 2147483647 w 57"/>
                  <a:gd name="T1" fmla="*/ 0 h 64"/>
                  <a:gd name="T2" fmla="*/ 2147483647 w 57"/>
                  <a:gd name="T3" fmla="*/ 2147483647 h 64"/>
                  <a:gd name="T4" fmla="*/ 2147483647 w 57"/>
                  <a:gd name="T5" fmla="*/ 2147483647 h 64"/>
                  <a:gd name="T6" fmla="*/ 2147483647 w 57"/>
                  <a:gd name="T7" fmla="*/ 2147483647 h 64"/>
                  <a:gd name="T8" fmla="*/ 2147483647 w 57"/>
                  <a:gd name="T9" fmla="*/ 0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64"/>
                  <a:gd name="T17" fmla="*/ 57 w 57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64">
                    <a:moveTo>
                      <a:pt x="6" y="0"/>
                    </a:moveTo>
                    <a:cubicBezTo>
                      <a:pt x="13" y="0"/>
                      <a:pt x="45" y="19"/>
                      <a:pt x="51" y="27"/>
                    </a:cubicBezTo>
                    <a:cubicBezTo>
                      <a:pt x="57" y="35"/>
                      <a:pt x="48" y="40"/>
                      <a:pt x="40" y="45"/>
                    </a:cubicBezTo>
                    <a:cubicBezTo>
                      <a:pt x="32" y="50"/>
                      <a:pt x="12" y="64"/>
                      <a:pt x="6" y="57"/>
                    </a:cubicBezTo>
                    <a:cubicBezTo>
                      <a:pt x="0" y="50"/>
                      <a:pt x="6" y="12"/>
                      <a:pt x="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  <p:sp>
            <p:nvSpPr>
              <p:cNvPr id="16496" name="Freeform 5"/>
              <p:cNvSpPr>
                <a:spLocks noChangeAspect="1"/>
              </p:cNvSpPr>
              <p:nvPr/>
            </p:nvSpPr>
            <p:spPr bwMode="auto">
              <a:xfrm flipH="1">
                <a:off x="4300513" y="2604887"/>
                <a:ext cx="155946" cy="96400"/>
              </a:xfrm>
              <a:custGeom>
                <a:avLst/>
                <a:gdLst>
                  <a:gd name="T0" fmla="*/ 2147483647 w 99"/>
                  <a:gd name="T1" fmla="*/ 2147483647 h 68"/>
                  <a:gd name="T2" fmla="*/ 2147483647 w 99"/>
                  <a:gd name="T3" fmla="*/ 2147483647 h 68"/>
                  <a:gd name="T4" fmla="*/ 2147483647 w 99"/>
                  <a:gd name="T5" fmla="*/ 2147483647 h 68"/>
                  <a:gd name="T6" fmla="*/ 2147483647 w 99"/>
                  <a:gd name="T7" fmla="*/ 2147483647 h 68"/>
                  <a:gd name="T8" fmla="*/ 2147483647 w 99"/>
                  <a:gd name="T9" fmla="*/ 2147483647 h 68"/>
                  <a:gd name="T10" fmla="*/ 0 w 99"/>
                  <a:gd name="T11" fmla="*/ 2147483647 h 68"/>
                  <a:gd name="T12" fmla="*/ 2147483647 w 99"/>
                  <a:gd name="T13" fmla="*/ 2147483647 h 68"/>
                  <a:gd name="T14" fmla="*/ 2147483647 w 99"/>
                  <a:gd name="T15" fmla="*/ 2147483647 h 68"/>
                  <a:gd name="T16" fmla="*/ 2147483647 w 99"/>
                  <a:gd name="T17" fmla="*/ 0 h 68"/>
                  <a:gd name="T18" fmla="*/ 2147483647 w 99"/>
                  <a:gd name="T19" fmla="*/ 2147483647 h 68"/>
                  <a:gd name="T20" fmla="*/ 2147483647 w 99"/>
                  <a:gd name="T21" fmla="*/ 2147483647 h 68"/>
                  <a:gd name="T22" fmla="*/ 2147483647 w 99"/>
                  <a:gd name="T23" fmla="*/ 2147483647 h 6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9"/>
                  <a:gd name="T37" fmla="*/ 0 h 68"/>
                  <a:gd name="T38" fmla="*/ 99 w 99"/>
                  <a:gd name="T39" fmla="*/ 68 h 6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99" h="68">
                    <a:moveTo>
                      <a:pt x="99" y="14"/>
                    </a:moveTo>
                    <a:lnTo>
                      <a:pt x="92" y="36"/>
                    </a:lnTo>
                    <a:lnTo>
                      <a:pt x="69" y="60"/>
                    </a:lnTo>
                    <a:lnTo>
                      <a:pt x="44" y="68"/>
                    </a:lnTo>
                    <a:lnTo>
                      <a:pt x="24" y="44"/>
                    </a:lnTo>
                    <a:lnTo>
                      <a:pt x="0" y="24"/>
                    </a:lnTo>
                    <a:lnTo>
                      <a:pt x="32" y="12"/>
                    </a:lnTo>
                    <a:lnTo>
                      <a:pt x="24" y="2"/>
                    </a:lnTo>
                    <a:lnTo>
                      <a:pt x="48" y="0"/>
                    </a:lnTo>
                    <a:lnTo>
                      <a:pt x="74" y="4"/>
                    </a:lnTo>
                    <a:lnTo>
                      <a:pt x="86" y="11"/>
                    </a:lnTo>
                    <a:lnTo>
                      <a:pt x="99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4724"/>
                  </a:gs>
                  <a:gs pos="100000">
                    <a:srgbClr val="00CC66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 sz="1200">
                  <a:latin typeface="Calibri" charset="0"/>
                </a:endParaRPr>
              </a:p>
            </p:txBody>
          </p:sp>
        </p:grpSp>
        <p:sp>
          <p:nvSpPr>
            <p:cNvPr id="16411" name="TextBox 287"/>
            <p:cNvSpPr txBox="1">
              <a:spLocks noChangeArrowheads="1"/>
            </p:cNvSpPr>
            <p:nvPr/>
          </p:nvSpPr>
          <p:spPr bwMode="auto">
            <a:xfrm>
              <a:off x="8447088" y="5400675"/>
              <a:ext cx="669925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rgbClr val="FF6600"/>
                  </a:solidFill>
                  <a:latin typeface="Calibri" charset="0"/>
                </a:rPr>
                <a:t>HFR1</a:t>
              </a:r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8815388" y="5119688"/>
              <a:ext cx="77787" cy="355600"/>
            </a:xfrm>
            <a:custGeom>
              <a:avLst/>
              <a:gdLst>
                <a:gd name="connsiteX0" fmla="*/ 0 w 97367"/>
                <a:gd name="connsiteY0" fmla="*/ 0 h 444500"/>
                <a:gd name="connsiteX1" fmla="*/ 88900 w 97367"/>
                <a:gd name="connsiteY1" fmla="*/ 241300 h 444500"/>
                <a:gd name="connsiteX2" fmla="*/ 50800 w 97367"/>
                <a:gd name="connsiteY2" fmla="*/ 444500 h 44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367" h="444500">
                  <a:moveTo>
                    <a:pt x="0" y="0"/>
                  </a:moveTo>
                  <a:cubicBezTo>
                    <a:pt x="40216" y="83608"/>
                    <a:pt x="80433" y="167217"/>
                    <a:pt x="88900" y="241300"/>
                  </a:cubicBezTo>
                  <a:cubicBezTo>
                    <a:pt x="97367" y="315383"/>
                    <a:pt x="50800" y="444500"/>
                    <a:pt x="50800" y="444500"/>
                  </a:cubicBezTo>
                </a:path>
              </a:pathLst>
            </a:cu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293" name="Freeform 292"/>
            <p:cNvSpPr/>
            <p:nvPr/>
          </p:nvSpPr>
          <p:spPr>
            <a:xfrm>
              <a:off x="7678738" y="5648325"/>
              <a:ext cx="1016000" cy="254000"/>
            </a:xfrm>
            <a:custGeom>
              <a:avLst/>
              <a:gdLst>
                <a:gd name="connsiteX0" fmla="*/ 965200 w 965200"/>
                <a:gd name="connsiteY0" fmla="*/ 76200 h 317500"/>
                <a:gd name="connsiteX1" fmla="*/ 533400 w 965200"/>
                <a:gd name="connsiteY1" fmla="*/ 304800 h 317500"/>
                <a:gd name="connsiteX2" fmla="*/ 0 w 965200"/>
                <a:gd name="connsiteY2" fmla="*/ 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5200" h="317500">
                  <a:moveTo>
                    <a:pt x="965200" y="76200"/>
                  </a:moveTo>
                  <a:cubicBezTo>
                    <a:pt x="829733" y="196850"/>
                    <a:pt x="694267" y="317500"/>
                    <a:pt x="533400" y="304800"/>
                  </a:cubicBezTo>
                  <a:cubicBezTo>
                    <a:pt x="372533" y="292100"/>
                    <a:pt x="0" y="0"/>
                    <a:pt x="0" y="0"/>
                  </a:cubicBezTo>
                </a:path>
              </a:pathLst>
            </a:cu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cxnSp>
          <p:nvCxnSpPr>
            <p:cNvPr id="295" name="Straight Connector 294"/>
            <p:cNvCxnSpPr/>
            <p:nvPr/>
          </p:nvCxnSpPr>
          <p:spPr>
            <a:xfrm flipV="1">
              <a:off x="7586663" y="5546725"/>
              <a:ext cx="233362" cy="182563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5400000">
              <a:off x="6537325" y="3157538"/>
              <a:ext cx="1036638" cy="665162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416" name="TextBox 260"/>
            <p:cNvSpPr txBox="1">
              <a:spLocks noChangeArrowheads="1"/>
            </p:cNvSpPr>
            <p:nvPr/>
          </p:nvSpPr>
          <p:spPr bwMode="auto">
            <a:xfrm>
              <a:off x="4711700" y="2941638"/>
              <a:ext cx="82550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>
                  <a:solidFill>
                    <a:srgbClr val="FF6600"/>
                  </a:solidFill>
                </a:rPr>
                <a:t>High R:FR</a:t>
              </a:r>
            </a:p>
          </p:txBody>
        </p:sp>
        <p:sp>
          <p:nvSpPr>
            <p:cNvPr id="16417" name="TextBox 265"/>
            <p:cNvSpPr txBox="1">
              <a:spLocks noChangeArrowheads="1"/>
            </p:cNvSpPr>
            <p:nvPr/>
          </p:nvSpPr>
          <p:spPr bwMode="auto">
            <a:xfrm>
              <a:off x="8275638" y="687388"/>
              <a:ext cx="858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>
                  <a:solidFill>
                    <a:srgbClr val="FF6600"/>
                  </a:solidFill>
                </a:rPr>
                <a:t>low R:FR</a:t>
              </a:r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711825" y="3997325"/>
              <a:ext cx="1270000" cy="2217738"/>
            </a:xfrm>
            <a:prstGeom prst="roundRect">
              <a:avLst>
                <a:gd name="adj" fmla="val 27344"/>
              </a:avLst>
            </a:prstGeom>
            <a:noFill/>
            <a:ln w="190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670550" y="3983038"/>
              <a:ext cx="522288" cy="223202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216" name="Oval 215"/>
            <p:cNvSpPr/>
            <p:nvPr/>
          </p:nvSpPr>
          <p:spPr>
            <a:xfrm>
              <a:off x="4367213" y="4497388"/>
              <a:ext cx="2520950" cy="1595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grpSp>
          <p:nvGrpSpPr>
            <p:cNvPr id="7" name="Group 220"/>
            <p:cNvGrpSpPr>
              <a:grpSpLocks/>
            </p:cNvGrpSpPr>
            <p:nvPr/>
          </p:nvGrpSpPr>
          <p:grpSpPr bwMode="auto">
            <a:xfrm flipV="1">
              <a:off x="5573713" y="5794375"/>
              <a:ext cx="773112" cy="133350"/>
              <a:chOff x="406400" y="6286500"/>
              <a:chExt cx="965200" cy="165100"/>
            </a:xfrm>
          </p:grpSpPr>
          <p:sp>
            <p:nvSpPr>
              <p:cNvPr id="222" name="Freeform 221"/>
              <p:cNvSpPr/>
              <p:nvPr/>
            </p:nvSpPr>
            <p:spPr>
              <a:xfrm>
                <a:off x="406400" y="6286500"/>
                <a:ext cx="850248" cy="165100"/>
              </a:xfrm>
              <a:custGeom>
                <a:avLst/>
                <a:gdLst>
                  <a:gd name="connsiteX0" fmla="*/ 0 w 850900"/>
                  <a:gd name="connsiteY0" fmla="*/ 165100 h 165100"/>
                  <a:gd name="connsiteX1" fmla="*/ 203200 w 850900"/>
                  <a:gd name="connsiteY1" fmla="*/ 12700 h 165100"/>
                  <a:gd name="connsiteX2" fmla="*/ 419100 w 850900"/>
                  <a:gd name="connsiteY2" fmla="*/ 139700 h 165100"/>
                  <a:gd name="connsiteX3" fmla="*/ 647700 w 850900"/>
                  <a:gd name="connsiteY3" fmla="*/ 0 h 165100"/>
                  <a:gd name="connsiteX4" fmla="*/ 850900 w 850900"/>
                  <a:gd name="connsiteY4" fmla="*/ 139700 h 16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900" h="165100">
                    <a:moveTo>
                      <a:pt x="0" y="165100"/>
                    </a:moveTo>
                    <a:cubicBezTo>
                      <a:pt x="66675" y="91016"/>
                      <a:pt x="133350" y="16933"/>
                      <a:pt x="203200" y="12700"/>
                    </a:cubicBezTo>
                    <a:cubicBezTo>
                      <a:pt x="273050" y="8467"/>
                      <a:pt x="345017" y="141817"/>
                      <a:pt x="419100" y="139700"/>
                    </a:cubicBezTo>
                    <a:cubicBezTo>
                      <a:pt x="493183" y="137583"/>
                      <a:pt x="575733" y="0"/>
                      <a:pt x="647700" y="0"/>
                    </a:cubicBezTo>
                    <a:cubicBezTo>
                      <a:pt x="719667" y="0"/>
                      <a:pt x="785283" y="69850"/>
                      <a:pt x="850900" y="13970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/>
              </a:p>
            </p:txBody>
          </p:sp>
          <p:sp>
            <p:nvSpPr>
              <p:cNvPr id="223" name="Freeform 222"/>
              <p:cNvSpPr/>
              <p:nvPr/>
            </p:nvSpPr>
            <p:spPr>
              <a:xfrm>
                <a:off x="521352" y="6286500"/>
                <a:ext cx="850248" cy="165100"/>
              </a:xfrm>
              <a:custGeom>
                <a:avLst/>
                <a:gdLst>
                  <a:gd name="connsiteX0" fmla="*/ 0 w 850900"/>
                  <a:gd name="connsiteY0" fmla="*/ 165100 h 165100"/>
                  <a:gd name="connsiteX1" fmla="*/ 203200 w 850900"/>
                  <a:gd name="connsiteY1" fmla="*/ 12700 h 165100"/>
                  <a:gd name="connsiteX2" fmla="*/ 419100 w 850900"/>
                  <a:gd name="connsiteY2" fmla="*/ 139700 h 165100"/>
                  <a:gd name="connsiteX3" fmla="*/ 647700 w 850900"/>
                  <a:gd name="connsiteY3" fmla="*/ 0 h 165100"/>
                  <a:gd name="connsiteX4" fmla="*/ 850900 w 850900"/>
                  <a:gd name="connsiteY4" fmla="*/ 139700 h 16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900" h="165100">
                    <a:moveTo>
                      <a:pt x="0" y="165100"/>
                    </a:moveTo>
                    <a:cubicBezTo>
                      <a:pt x="66675" y="91016"/>
                      <a:pt x="133350" y="16933"/>
                      <a:pt x="203200" y="12700"/>
                    </a:cubicBezTo>
                    <a:cubicBezTo>
                      <a:pt x="273050" y="8467"/>
                      <a:pt x="345017" y="141817"/>
                      <a:pt x="419100" y="139700"/>
                    </a:cubicBezTo>
                    <a:cubicBezTo>
                      <a:pt x="493183" y="137583"/>
                      <a:pt x="575733" y="0"/>
                      <a:pt x="647700" y="0"/>
                    </a:cubicBezTo>
                    <a:cubicBezTo>
                      <a:pt x="719667" y="0"/>
                      <a:pt x="785283" y="69850"/>
                      <a:pt x="850900" y="13970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/>
              </a:p>
            </p:txBody>
          </p:sp>
        </p:grpSp>
        <p:cxnSp>
          <p:nvCxnSpPr>
            <p:cNvPr id="124" name="Straight Connector 123"/>
            <p:cNvCxnSpPr/>
            <p:nvPr/>
          </p:nvCxnSpPr>
          <p:spPr>
            <a:xfrm rot="10800000">
              <a:off x="5641975" y="3995738"/>
              <a:ext cx="557213" cy="1587"/>
            </a:xfrm>
            <a:prstGeom prst="line">
              <a:avLst/>
            </a:prstGeom>
            <a:noFill/>
            <a:ln w="190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16423" name="TextBox 223"/>
            <p:cNvSpPr txBox="1">
              <a:spLocks noChangeArrowheads="1"/>
            </p:cNvSpPr>
            <p:nvPr/>
          </p:nvSpPr>
          <p:spPr bwMode="auto">
            <a:xfrm>
              <a:off x="5594350" y="5414963"/>
              <a:ext cx="690563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  <a:latin typeface="Calibri" charset="0"/>
                </a:rPr>
                <a:t>PIFs</a:t>
              </a:r>
            </a:p>
          </p:txBody>
        </p:sp>
        <p:cxnSp>
          <p:nvCxnSpPr>
            <p:cNvPr id="125" name="Straight Connector 124"/>
            <p:cNvCxnSpPr/>
            <p:nvPr/>
          </p:nvCxnSpPr>
          <p:spPr>
            <a:xfrm rot="16200000" flipV="1">
              <a:off x="5999163" y="5856287"/>
              <a:ext cx="1588" cy="715963"/>
            </a:xfrm>
            <a:prstGeom prst="line">
              <a:avLst/>
            </a:prstGeom>
            <a:noFill/>
            <a:ln w="1905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16425" name="TextBox 239"/>
            <p:cNvSpPr txBox="1">
              <a:spLocks noChangeArrowheads="1"/>
            </p:cNvSpPr>
            <p:nvPr/>
          </p:nvSpPr>
          <p:spPr bwMode="auto">
            <a:xfrm>
              <a:off x="5565775" y="4808538"/>
              <a:ext cx="708025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>
                  <a:solidFill>
                    <a:srgbClr val="990000"/>
                  </a:solidFill>
                  <a:latin typeface="Calibri" charset="0"/>
                </a:rPr>
                <a:t>phy(P</a:t>
              </a:r>
              <a:r>
                <a:rPr lang="en-US" sz="1200" baseline="-25000">
                  <a:solidFill>
                    <a:srgbClr val="990000"/>
                  </a:solidFill>
                  <a:latin typeface="Calibri" charset="0"/>
                </a:rPr>
                <a:t>r</a:t>
              </a:r>
              <a:r>
                <a:rPr lang="en-US" sz="1200">
                  <a:solidFill>
                    <a:srgbClr val="990000"/>
                  </a:solidFill>
                  <a:latin typeface="Calibri" charset="0"/>
                </a:rPr>
                <a:t>)</a:t>
              </a:r>
            </a:p>
          </p:txBody>
        </p:sp>
        <p:sp>
          <p:nvSpPr>
            <p:cNvPr id="16426" name="TextBox 252"/>
            <p:cNvSpPr txBox="1">
              <a:spLocks noChangeArrowheads="1"/>
            </p:cNvSpPr>
            <p:nvPr/>
          </p:nvSpPr>
          <p:spPr bwMode="auto">
            <a:xfrm>
              <a:off x="5187950" y="5149850"/>
              <a:ext cx="44132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FF6600"/>
                  </a:solidFill>
                  <a:latin typeface="Calibri" charset="0"/>
                </a:rPr>
                <a:t>PIFs</a:t>
              </a:r>
            </a:p>
          </p:txBody>
        </p:sp>
        <p:grpSp>
          <p:nvGrpSpPr>
            <p:cNvPr id="8" name="Group 105"/>
            <p:cNvGrpSpPr>
              <a:grpSpLocks/>
            </p:cNvGrpSpPr>
            <p:nvPr/>
          </p:nvGrpSpPr>
          <p:grpSpPr bwMode="auto">
            <a:xfrm rot="5400000">
              <a:off x="5269706" y="4971257"/>
              <a:ext cx="233363" cy="146050"/>
              <a:chOff x="1423988" y="5597525"/>
              <a:chExt cx="290512" cy="182563"/>
            </a:xfrm>
          </p:grpSpPr>
          <p:cxnSp>
            <p:nvCxnSpPr>
              <p:cNvPr id="249" name="Straight Arrow Connector 248"/>
              <p:cNvCxnSpPr/>
              <p:nvPr/>
            </p:nvCxnSpPr>
            <p:spPr>
              <a:xfrm flipV="1">
                <a:off x="1416082" y="5690791"/>
                <a:ext cx="274702" cy="3969"/>
              </a:xfrm>
              <a:prstGeom prst="straightConnector1">
                <a:avLst/>
              </a:prstGeom>
              <a:ln>
                <a:solidFill>
                  <a:srgbClr val="FF6600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Arrow Connector 253"/>
              <p:cNvCxnSpPr/>
              <p:nvPr/>
            </p:nvCxnSpPr>
            <p:spPr>
              <a:xfrm rot="16200000" flipV="1">
                <a:off x="1613337" y="5694767"/>
                <a:ext cx="182563" cy="3953"/>
              </a:xfrm>
              <a:prstGeom prst="straightConnector1">
                <a:avLst/>
              </a:prstGeom>
              <a:ln>
                <a:solidFill>
                  <a:srgbClr val="FF6600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428" name="TextBox 264"/>
            <p:cNvSpPr txBox="1">
              <a:spLocks noChangeArrowheads="1"/>
            </p:cNvSpPr>
            <p:nvPr/>
          </p:nvSpPr>
          <p:spPr bwMode="auto">
            <a:xfrm>
              <a:off x="5607050" y="4038600"/>
              <a:ext cx="56356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200">
                  <a:solidFill>
                    <a:srgbClr val="FF6600"/>
                  </a:solidFill>
                </a:rPr>
                <a:t>low R:FR </a:t>
              </a:r>
            </a:p>
          </p:txBody>
        </p:sp>
        <p:sp>
          <p:nvSpPr>
            <p:cNvPr id="16429" name="TextBox 242"/>
            <p:cNvSpPr txBox="1">
              <a:spLocks noChangeArrowheads="1"/>
            </p:cNvSpPr>
            <p:nvPr/>
          </p:nvSpPr>
          <p:spPr bwMode="auto">
            <a:xfrm>
              <a:off x="4875213" y="4570413"/>
              <a:ext cx="809625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  <a:latin typeface="Calibri" charset="0"/>
                </a:rPr>
                <a:t>phy(P</a:t>
              </a:r>
              <a:r>
                <a:rPr lang="en-US" sz="1600" baseline="-25000">
                  <a:solidFill>
                    <a:srgbClr val="FF0000"/>
                  </a:solidFill>
                  <a:latin typeface="Calibri" charset="0"/>
                </a:rPr>
                <a:t>fr</a:t>
              </a:r>
              <a:r>
                <a:rPr lang="en-US" sz="1600">
                  <a:solidFill>
                    <a:srgbClr val="FF0000"/>
                  </a:solidFill>
                  <a:latin typeface="Calibri" charset="0"/>
                </a:rPr>
                <a:t>)</a:t>
              </a:r>
            </a:p>
          </p:txBody>
        </p:sp>
        <p:sp>
          <p:nvSpPr>
            <p:cNvPr id="244" name="Freeform 243"/>
            <p:cNvSpPr/>
            <p:nvPr/>
          </p:nvSpPr>
          <p:spPr>
            <a:xfrm rot="19576274" flipV="1">
              <a:off x="4983163" y="4183063"/>
              <a:ext cx="277812" cy="466725"/>
            </a:xfrm>
            <a:custGeom>
              <a:avLst/>
              <a:gdLst>
                <a:gd name="connsiteX0" fmla="*/ 457200 w 457200"/>
                <a:gd name="connsiteY0" fmla="*/ 850900 h 850900"/>
                <a:gd name="connsiteX1" fmla="*/ 139700 w 457200"/>
                <a:gd name="connsiteY1" fmla="*/ 495300 h 850900"/>
                <a:gd name="connsiteX2" fmla="*/ 0 w 4572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850900">
                  <a:moveTo>
                    <a:pt x="457200" y="850900"/>
                  </a:moveTo>
                  <a:cubicBezTo>
                    <a:pt x="336550" y="744008"/>
                    <a:pt x="215900" y="637117"/>
                    <a:pt x="139700" y="495300"/>
                  </a:cubicBezTo>
                  <a:cubicBezTo>
                    <a:pt x="63500" y="353483"/>
                    <a:pt x="0" y="0"/>
                    <a:pt x="0" y="0"/>
                  </a:cubicBezTo>
                </a:path>
              </a:pathLst>
            </a:custGeom>
            <a:ln>
              <a:solidFill>
                <a:srgbClr val="FF66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cxnSp>
          <p:nvCxnSpPr>
            <p:cNvPr id="110" name="Straight Connector 109"/>
            <p:cNvCxnSpPr/>
            <p:nvPr/>
          </p:nvCxnSpPr>
          <p:spPr>
            <a:xfrm rot="5400000">
              <a:off x="2307432" y="3528219"/>
              <a:ext cx="6640512" cy="19050"/>
            </a:xfrm>
            <a:prstGeom prst="line">
              <a:avLst/>
            </a:prstGeom>
            <a:ln w="25400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Rectangle 129"/>
            <p:cNvSpPr/>
            <p:nvPr/>
          </p:nvSpPr>
          <p:spPr>
            <a:xfrm>
              <a:off x="5621338" y="3995738"/>
              <a:ext cx="1360487" cy="2217737"/>
            </a:xfrm>
            <a:prstGeom prst="rect">
              <a:avLst/>
            </a:prstGeom>
            <a:solidFill>
              <a:srgbClr val="4F0000">
                <a:alpha val="2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70375" y="3992563"/>
              <a:ext cx="1355725" cy="2217737"/>
            </a:xfrm>
            <a:prstGeom prst="rect">
              <a:avLst/>
            </a:prstGeom>
            <a:solidFill>
              <a:srgbClr val="FF3200">
                <a:alpha val="2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6270625" y="2967038"/>
              <a:ext cx="406400" cy="1889125"/>
            </a:xfrm>
            <a:custGeom>
              <a:avLst/>
              <a:gdLst>
                <a:gd name="connsiteX0" fmla="*/ 0 w 508000"/>
                <a:gd name="connsiteY0" fmla="*/ 2362200 h 2362200"/>
                <a:gd name="connsiteX1" fmla="*/ 171450 w 508000"/>
                <a:gd name="connsiteY1" fmla="*/ 1835150 h 2362200"/>
                <a:gd name="connsiteX2" fmla="*/ 457200 w 508000"/>
                <a:gd name="connsiteY2" fmla="*/ 400050 h 2362200"/>
                <a:gd name="connsiteX3" fmla="*/ 476250 w 508000"/>
                <a:gd name="connsiteY3" fmla="*/ 0 h 236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2362200">
                  <a:moveTo>
                    <a:pt x="0" y="2362200"/>
                  </a:moveTo>
                  <a:cubicBezTo>
                    <a:pt x="47625" y="2262187"/>
                    <a:pt x="95250" y="2162175"/>
                    <a:pt x="171450" y="1835150"/>
                  </a:cubicBezTo>
                  <a:cubicBezTo>
                    <a:pt x="247650" y="1508125"/>
                    <a:pt x="406400" y="705908"/>
                    <a:pt x="457200" y="400050"/>
                  </a:cubicBezTo>
                  <a:cubicBezTo>
                    <a:pt x="508000" y="94192"/>
                    <a:pt x="492125" y="47096"/>
                    <a:pt x="47625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grpSp>
          <p:nvGrpSpPr>
            <p:cNvPr id="9" name="Group 220"/>
            <p:cNvGrpSpPr>
              <a:grpSpLocks/>
            </p:cNvGrpSpPr>
            <p:nvPr/>
          </p:nvGrpSpPr>
          <p:grpSpPr bwMode="auto">
            <a:xfrm>
              <a:off x="4935538" y="5732463"/>
              <a:ext cx="771525" cy="131762"/>
              <a:chOff x="406400" y="6286500"/>
              <a:chExt cx="965200" cy="165100"/>
            </a:xfrm>
          </p:grpSpPr>
          <p:sp>
            <p:nvSpPr>
              <p:cNvPr id="104" name="Freeform 103"/>
              <p:cNvSpPr/>
              <p:nvPr/>
            </p:nvSpPr>
            <p:spPr>
              <a:xfrm>
                <a:off x="406400" y="6286500"/>
                <a:ext cx="850012" cy="165100"/>
              </a:xfrm>
              <a:custGeom>
                <a:avLst/>
                <a:gdLst>
                  <a:gd name="connsiteX0" fmla="*/ 0 w 850900"/>
                  <a:gd name="connsiteY0" fmla="*/ 165100 h 165100"/>
                  <a:gd name="connsiteX1" fmla="*/ 203200 w 850900"/>
                  <a:gd name="connsiteY1" fmla="*/ 12700 h 165100"/>
                  <a:gd name="connsiteX2" fmla="*/ 419100 w 850900"/>
                  <a:gd name="connsiteY2" fmla="*/ 139700 h 165100"/>
                  <a:gd name="connsiteX3" fmla="*/ 647700 w 850900"/>
                  <a:gd name="connsiteY3" fmla="*/ 0 h 165100"/>
                  <a:gd name="connsiteX4" fmla="*/ 850900 w 850900"/>
                  <a:gd name="connsiteY4" fmla="*/ 139700 h 16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900" h="165100">
                    <a:moveTo>
                      <a:pt x="0" y="165100"/>
                    </a:moveTo>
                    <a:cubicBezTo>
                      <a:pt x="66675" y="91016"/>
                      <a:pt x="133350" y="16933"/>
                      <a:pt x="203200" y="12700"/>
                    </a:cubicBezTo>
                    <a:cubicBezTo>
                      <a:pt x="273050" y="8467"/>
                      <a:pt x="345017" y="141817"/>
                      <a:pt x="419100" y="139700"/>
                    </a:cubicBezTo>
                    <a:cubicBezTo>
                      <a:pt x="493183" y="137583"/>
                      <a:pt x="575733" y="0"/>
                      <a:pt x="647700" y="0"/>
                    </a:cubicBezTo>
                    <a:cubicBezTo>
                      <a:pt x="719667" y="0"/>
                      <a:pt x="785283" y="69850"/>
                      <a:pt x="850900" y="13970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/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521588" y="6286500"/>
                <a:ext cx="850012" cy="165100"/>
              </a:xfrm>
              <a:custGeom>
                <a:avLst/>
                <a:gdLst>
                  <a:gd name="connsiteX0" fmla="*/ 0 w 850900"/>
                  <a:gd name="connsiteY0" fmla="*/ 165100 h 165100"/>
                  <a:gd name="connsiteX1" fmla="*/ 203200 w 850900"/>
                  <a:gd name="connsiteY1" fmla="*/ 12700 h 165100"/>
                  <a:gd name="connsiteX2" fmla="*/ 419100 w 850900"/>
                  <a:gd name="connsiteY2" fmla="*/ 139700 h 165100"/>
                  <a:gd name="connsiteX3" fmla="*/ 647700 w 850900"/>
                  <a:gd name="connsiteY3" fmla="*/ 0 h 165100"/>
                  <a:gd name="connsiteX4" fmla="*/ 850900 w 850900"/>
                  <a:gd name="connsiteY4" fmla="*/ 139700 h 16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900" h="165100">
                    <a:moveTo>
                      <a:pt x="0" y="165100"/>
                    </a:moveTo>
                    <a:cubicBezTo>
                      <a:pt x="66675" y="91016"/>
                      <a:pt x="133350" y="16933"/>
                      <a:pt x="203200" y="12700"/>
                    </a:cubicBezTo>
                    <a:cubicBezTo>
                      <a:pt x="273050" y="8467"/>
                      <a:pt x="345017" y="141817"/>
                      <a:pt x="419100" y="139700"/>
                    </a:cubicBezTo>
                    <a:cubicBezTo>
                      <a:pt x="493183" y="137583"/>
                      <a:pt x="575733" y="0"/>
                      <a:pt x="647700" y="0"/>
                    </a:cubicBezTo>
                    <a:cubicBezTo>
                      <a:pt x="719667" y="0"/>
                      <a:pt x="785283" y="69850"/>
                      <a:pt x="850900" y="13970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/>
              </a:p>
            </p:txBody>
          </p:sp>
        </p:grpSp>
        <p:grpSp>
          <p:nvGrpSpPr>
            <p:cNvPr id="10" name="Group 106"/>
            <p:cNvGrpSpPr>
              <a:grpSpLocks/>
            </p:cNvGrpSpPr>
            <p:nvPr/>
          </p:nvGrpSpPr>
          <p:grpSpPr bwMode="auto">
            <a:xfrm>
              <a:off x="5006975" y="5227638"/>
              <a:ext cx="231775" cy="146050"/>
              <a:chOff x="1423988" y="5597525"/>
              <a:chExt cx="290512" cy="182563"/>
            </a:xfrm>
          </p:grpSpPr>
          <p:cxnSp>
            <p:nvCxnSpPr>
              <p:cNvPr id="108" name="Straight Arrow Connector 107"/>
              <p:cNvCxnSpPr/>
              <p:nvPr/>
            </p:nvCxnSpPr>
            <p:spPr>
              <a:xfrm flipV="1">
                <a:off x="1423988" y="5682853"/>
                <a:ext cx="274594" cy="3969"/>
              </a:xfrm>
              <a:prstGeom prst="straightConnector1">
                <a:avLst/>
              </a:prstGeom>
              <a:ln>
                <a:solidFill>
                  <a:srgbClr val="4F81BD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 rot="16200000" flipV="1">
                <a:off x="1621229" y="5686816"/>
                <a:ext cx="182563" cy="3980"/>
              </a:xfrm>
              <a:prstGeom prst="straightConnector1">
                <a:avLst/>
              </a:prstGeom>
              <a:ln>
                <a:solidFill>
                  <a:srgbClr val="4F81BD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" name="Freeform 132"/>
            <p:cNvSpPr/>
            <p:nvPr/>
          </p:nvSpPr>
          <p:spPr>
            <a:xfrm>
              <a:off x="6726238" y="3894138"/>
              <a:ext cx="404812" cy="395287"/>
            </a:xfrm>
            <a:custGeom>
              <a:avLst/>
              <a:gdLst>
                <a:gd name="connsiteX0" fmla="*/ 26106 w 505884"/>
                <a:gd name="connsiteY0" fmla="*/ 123472 h 495300"/>
                <a:gd name="connsiteX1" fmla="*/ 93840 w 505884"/>
                <a:gd name="connsiteY1" fmla="*/ 161572 h 495300"/>
                <a:gd name="connsiteX2" fmla="*/ 212373 w 505884"/>
                <a:gd name="connsiteY2" fmla="*/ 242005 h 495300"/>
                <a:gd name="connsiteX3" fmla="*/ 275873 w 505884"/>
                <a:gd name="connsiteY3" fmla="*/ 335139 h 495300"/>
                <a:gd name="connsiteX4" fmla="*/ 322440 w 505884"/>
                <a:gd name="connsiteY4" fmla="*/ 445205 h 495300"/>
                <a:gd name="connsiteX5" fmla="*/ 385940 w 505884"/>
                <a:gd name="connsiteY5" fmla="*/ 449439 h 495300"/>
                <a:gd name="connsiteX6" fmla="*/ 483306 w 505884"/>
                <a:gd name="connsiteY6" fmla="*/ 170039 h 495300"/>
                <a:gd name="connsiteX7" fmla="*/ 250473 w 505884"/>
                <a:gd name="connsiteY7" fmla="*/ 9172 h 495300"/>
                <a:gd name="connsiteX8" fmla="*/ 26106 w 505884"/>
                <a:gd name="connsiteY8" fmla="*/ 123472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5884" h="495300">
                  <a:moveTo>
                    <a:pt x="26106" y="123472"/>
                  </a:moveTo>
                  <a:cubicBezTo>
                    <a:pt x="0" y="148872"/>
                    <a:pt x="62796" y="141817"/>
                    <a:pt x="93840" y="161572"/>
                  </a:cubicBezTo>
                  <a:cubicBezTo>
                    <a:pt x="124884" y="181327"/>
                    <a:pt x="182034" y="213077"/>
                    <a:pt x="212373" y="242005"/>
                  </a:cubicBezTo>
                  <a:cubicBezTo>
                    <a:pt x="242712" y="270933"/>
                    <a:pt x="257528" y="301272"/>
                    <a:pt x="275873" y="335139"/>
                  </a:cubicBezTo>
                  <a:cubicBezTo>
                    <a:pt x="294218" y="369006"/>
                    <a:pt x="304096" y="426155"/>
                    <a:pt x="322440" y="445205"/>
                  </a:cubicBezTo>
                  <a:cubicBezTo>
                    <a:pt x="340784" y="464255"/>
                    <a:pt x="359129" y="495300"/>
                    <a:pt x="385940" y="449439"/>
                  </a:cubicBezTo>
                  <a:cubicBezTo>
                    <a:pt x="412751" y="403578"/>
                    <a:pt x="505884" y="243417"/>
                    <a:pt x="483306" y="170039"/>
                  </a:cubicBezTo>
                  <a:cubicBezTo>
                    <a:pt x="460728" y="96661"/>
                    <a:pt x="323851" y="18344"/>
                    <a:pt x="250473" y="9172"/>
                  </a:cubicBezTo>
                  <a:cubicBezTo>
                    <a:pt x="177095" y="0"/>
                    <a:pt x="52212" y="98072"/>
                    <a:pt x="26106" y="12347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34" name="Freeform 133"/>
            <p:cNvSpPr/>
            <p:nvPr/>
          </p:nvSpPr>
          <p:spPr>
            <a:xfrm rot="15721459">
              <a:off x="4142582" y="3894931"/>
              <a:ext cx="404812" cy="396875"/>
            </a:xfrm>
            <a:custGeom>
              <a:avLst/>
              <a:gdLst>
                <a:gd name="connsiteX0" fmla="*/ 26106 w 505884"/>
                <a:gd name="connsiteY0" fmla="*/ 123472 h 495300"/>
                <a:gd name="connsiteX1" fmla="*/ 93840 w 505884"/>
                <a:gd name="connsiteY1" fmla="*/ 161572 h 495300"/>
                <a:gd name="connsiteX2" fmla="*/ 212373 w 505884"/>
                <a:gd name="connsiteY2" fmla="*/ 242005 h 495300"/>
                <a:gd name="connsiteX3" fmla="*/ 275873 w 505884"/>
                <a:gd name="connsiteY3" fmla="*/ 335139 h 495300"/>
                <a:gd name="connsiteX4" fmla="*/ 322440 w 505884"/>
                <a:gd name="connsiteY4" fmla="*/ 445205 h 495300"/>
                <a:gd name="connsiteX5" fmla="*/ 385940 w 505884"/>
                <a:gd name="connsiteY5" fmla="*/ 449439 h 495300"/>
                <a:gd name="connsiteX6" fmla="*/ 483306 w 505884"/>
                <a:gd name="connsiteY6" fmla="*/ 170039 h 495300"/>
                <a:gd name="connsiteX7" fmla="*/ 250473 w 505884"/>
                <a:gd name="connsiteY7" fmla="*/ 9172 h 495300"/>
                <a:gd name="connsiteX8" fmla="*/ 26106 w 505884"/>
                <a:gd name="connsiteY8" fmla="*/ 123472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5884" h="495300">
                  <a:moveTo>
                    <a:pt x="26106" y="123472"/>
                  </a:moveTo>
                  <a:cubicBezTo>
                    <a:pt x="0" y="148872"/>
                    <a:pt x="62796" y="141817"/>
                    <a:pt x="93840" y="161572"/>
                  </a:cubicBezTo>
                  <a:cubicBezTo>
                    <a:pt x="124884" y="181327"/>
                    <a:pt x="182034" y="213077"/>
                    <a:pt x="212373" y="242005"/>
                  </a:cubicBezTo>
                  <a:cubicBezTo>
                    <a:pt x="242712" y="270933"/>
                    <a:pt x="257528" y="301272"/>
                    <a:pt x="275873" y="335139"/>
                  </a:cubicBezTo>
                  <a:cubicBezTo>
                    <a:pt x="294218" y="369006"/>
                    <a:pt x="304096" y="426155"/>
                    <a:pt x="322440" y="445205"/>
                  </a:cubicBezTo>
                  <a:cubicBezTo>
                    <a:pt x="340784" y="464255"/>
                    <a:pt x="359129" y="495300"/>
                    <a:pt x="385940" y="449439"/>
                  </a:cubicBezTo>
                  <a:cubicBezTo>
                    <a:pt x="412751" y="403578"/>
                    <a:pt x="505884" y="243417"/>
                    <a:pt x="483306" y="170039"/>
                  </a:cubicBezTo>
                  <a:cubicBezTo>
                    <a:pt x="460728" y="96661"/>
                    <a:pt x="323851" y="18344"/>
                    <a:pt x="250473" y="9172"/>
                  </a:cubicBezTo>
                  <a:cubicBezTo>
                    <a:pt x="177095" y="0"/>
                    <a:pt x="52212" y="98072"/>
                    <a:pt x="26106" y="12347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35" name="Freeform 134"/>
            <p:cNvSpPr/>
            <p:nvPr/>
          </p:nvSpPr>
          <p:spPr>
            <a:xfrm rot="10800000">
              <a:off x="4137025" y="5913438"/>
              <a:ext cx="404813" cy="396875"/>
            </a:xfrm>
            <a:custGeom>
              <a:avLst/>
              <a:gdLst>
                <a:gd name="connsiteX0" fmla="*/ 26106 w 505884"/>
                <a:gd name="connsiteY0" fmla="*/ 123472 h 495300"/>
                <a:gd name="connsiteX1" fmla="*/ 93840 w 505884"/>
                <a:gd name="connsiteY1" fmla="*/ 161572 h 495300"/>
                <a:gd name="connsiteX2" fmla="*/ 212373 w 505884"/>
                <a:gd name="connsiteY2" fmla="*/ 242005 h 495300"/>
                <a:gd name="connsiteX3" fmla="*/ 275873 w 505884"/>
                <a:gd name="connsiteY3" fmla="*/ 335139 h 495300"/>
                <a:gd name="connsiteX4" fmla="*/ 322440 w 505884"/>
                <a:gd name="connsiteY4" fmla="*/ 445205 h 495300"/>
                <a:gd name="connsiteX5" fmla="*/ 385940 w 505884"/>
                <a:gd name="connsiteY5" fmla="*/ 449439 h 495300"/>
                <a:gd name="connsiteX6" fmla="*/ 483306 w 505884"/>
                <a:gd name="connsiteY6" fmla="*/ 170039 h 495300"/>
                <a:gd name="connsiteX7" fmla="*/ 250473 w 505884"/>
                <a:gd name="connsiteY7" fmla="*/ 9172 h 495300"/>
                <a:gd name="connsiteX8" fmla="*/ 26106 w 505884"/>
                <a:gd name="connsiteY8" fmla="*/ 123472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5884" h="495300">
                  <a:moveTo>
                    <a:pt x="26106" y="123472"/>
                  </a:moveTo>
                  <a:cubicBezTo>
                    <a:pt x="0" y="148872"/>
                    <a:pt x="62796" y="141817"/>
                    <a:pt x="93840" y="161572"/>
                  </a:cubicBezTo>
                  <a:cubicBezTo>
                    <a:pt x="124884" y="181327"/>
                    <a:pt x="182034" y="213077"/>
                    <a:pt x="212373" y="242005"/>
                  </a:cubicBezTo>
                  <a:cubicBezTo>
                    <a:pt x="242712" y="270933"/>
                    <a:pt x="257528" y="301272"/>
                    <a:pt x="275873" y="335139"/>
                  </a:cubicBezTo>
                  <a:cubicBezTo>
                    <a:pt x="294218" y="369006"/>
                    <a:pt x="304096" y="426155"/>
                    <a:pt x="322440" y="445205"/>
                  </a:cubicBezTo>
                  <a:cubicBezTo>
                    <a:pt x="340784" y="464255"/>
                    <a:pt x="359129" y="495300"/>
                    <a:pt x="385940" y="449439"/>
                  </a:cubicBezTo>
                  <a:cubicBezTo>
                    <a:pt x="412751" y="403578"/>
                    <a:pt x="505884" y="243417"/>
                    <a:pt x="483306" y="170039"/>
                  </a:cubicBezTo>
                  <a:cubicBezTo>
                    <a:pt x="460728" y="96661"/>
                    <a:pt x="323851" y="18344"/>
                    <a:pt x="250473" y="9172"/>
                  </a:cubicBezTo>
                  <a:cubicBezTo>
                    <a:pt x="177095" y="0"/>
                    <a:pt x="52212" y="98072"/>
                    <a:pt x="26106" y="12347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/>
            </a:p>
          </p:txBody>
        </p:sp>
        <p:sp>
          <p:nvSpPr>
            <p:cNvPr id="136" name="Freeform 135"/>
            <p:cNvSpPr/>
            <p:nvPr/>
          </p:nvSpPr>
          <p:spPr>
            <a:xfrm rot="4965707">
              <a:off x="6723856" y="5928519"/>
              <a:ext cx="404813" cy="396875"/>
            </a:xfrm>
            <a:custGeom>
              <a:avLst/>
              <a:gdLst>
                <a:gd name="connsiteX0" fmla="*/ 26106 w 505884"/>
                <a:gd name="connsiteY0" fmla="*/ 123472 h 495300"/>
                <a:gd name="connsiteX1" fmla="*/ 93840 w 505884"/>
                <a:gd name="connsiteY1" fmla="*/ 161572 h 495300"/>
                <a:gd name="connsiteX2" fmla="*/ 212373 w 505884"/>
                <a:gd name="connsiteY2" fmla="*/ 242005 h 495300"/>
                <a:gd name="connsiteX3" fmla="*/ 275873 w 505884"/>
                <a:gd name="connsiteY3" fmla="*/ 335139 h 495300"/>
                <a:gd name="connsiteX4" fmla="*/ 322440 w 505884"/>
                <a:gd name="connsiteY4" fmla="*/ 445205 h 495300"/>
                <a:gd name="connsiteX5" fmla="*/ 385940 w 505884"/>
                <a:gd name="connsiteY5" fmla="*/ 449439 h 495300"/>
                <a:gd name="connsiteX6" fmla="*/ 483306 w 505884"/>
                <a:gd name="connsiteY6" fmla="*/ 170039 h 495300"/>
                <a:gd name="connsiteX7" fmla="*/ 250473 w 505884"/>
                <a:gd name="connsiteY7" fmla="*/ 9172 h 495300"/>
                <a:gd name="connsiteX8" fmla="*/ 26106 w 505884"/>
                <a:gd name="connsiteY8" fmla="*/ 123472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5884" h="495300">
                  <a:moveTo>
                    <a:pt x="26106" y="123472"/>
                  </a:moveTo>
                  <a:cubicBezTo>
                    <a:pt x="0" y="148872"/>
                    <a:pt x="62796" y="141817"/>
                    <a:pt x="93840" y="161572"/>
                  </a:cubicBezTo>
                  <a:cubicBezTo>
                    <a:pt x="124884" y="181327"/>
                    <a:pt x="182034" y="213077"/>
                    <a:pt x="212373" y="242005"/>
                  </a:cubicBezTo>
                  <a:cubicBezTo>
                    <a:pt x="242712" y="270933"/>
                    <a:pt x="257528" y="301272"/>
                    <a:pt x="275873" y="335139"/>
                  </a:cubicBezTo>
                  <a:cubicBezTo>
                    <a:pt x="294218" y="369006"/>
                    <a:pt x="304096" y="426155"/>
                    <a:pt x="322440" y="445205"/>
                  </a:cubicBezTo>
                  <a:cubicBezTo>
                    <a:pt x="340784" y="464255"/>
                    <a:pt x="359129" y="495300"/>
                    <a:pt x="385940" y="449439"/>
                  </a:cubicBezTo>
                  <a:cubicBezTo>
                    <a:pt x="412751" y="403578"/>
                    <a:pt x="505884" y="243417"/>
                    <a:pt x="483306" y="170039"/>
                  </a:cubicBezTo>
                  <a:cubicBezTo>
                    <a:pt x="460728" y="96661"/>
                    <a:pt x="323851" y="18344"/>
                    <a:pt x="250473" y="9172"/>
                  </a:cubicBezTo>
                  <a:cubicBezTo>
                    <a:pt x="177095" y="0"/>
                    <a:pt x="52212" y="98072"/>
                    <a:pt x="26106" y="12347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/>
            </a:p>
          </p:txBody>
        </p:sp>
        <p:sp>
          <p:nvSpPr>
            <p:cNvPr id="16441" name="TextBox 256"/>
            <p:cNvSpPr txBox="1">
              <a:spLocks noChangeArrowheads="1"/>
            </p:cNvSpPr>
            <p:nvPr/>
          </p:nvSpPr>
          <p:spPr bwMode="auto">
            <a:xfrm>
              <a:off x="4327525" y="5095875"/>
              <a:ext cx="777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558ED5"/>
                  </a:solidFill>
                  <a:latin typeface="Calibri" charset="0"/>
                </a:rPr>
                <a:t>DELLA</a:t>
              </a:r>
            </a:p>
          </p:txBody>
        </p:sp>
        <p:sp>
          <p:nvSpPr>
            <p:cNvPr id="16442" name="TextBox 213"/>
            <p:cNvSpPr txBox="1">
              <a:spLocks noChangeArrowheads="1"/>
            </p:cNvSpPr>
            <p:nvPr/>
          </p:nvSpPr>
          <p:spPr bwMode="auto">
            <a:xfrm>
              <a:off x="6065838" y="4814888"/>
              <a:ext cx="571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rgbClr val="558ED5"/>
                  </a:solidFill>
                  <a:latin typeface="Calibri" charset="0"/>
                </a:rPr>
                <a:t>DELLA</a:t>
              </a:r>
            </a:p>
          </p:txBody>
        </p:sp>
        <p:cxnSp>
          <p:nvCxnSpPr>
            <p:cNvPr id="213" name="Straight Connector 212"/>
            <p:cNvCxnSpPr/>
            <p:nvPr/>
          </p:nvCxnSpPr>
          <p:spPr>
            <a:xfrm>
              <a:off x="6173788" y="4862513"/>
              <a:ext cx="22225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Freeform 139"/>
            <p:cNvSpPr/>
            <p:nvPr/>
          </p:nvSpPr>
          <p:spPr>
            <a:xfrm>
              <a:off x="7313613" y="1303338"/>
              <a:ext cx="746125" cy="149225"/>
            </a:xfrm>
            <a:custGeom>
              <a:avLst/>
              <a:gdLst>
                <a:gd name="connsiteX0" fmla="*/ 609600 w 609600"/>
                <a:gd name="connsiteY0" fmla="*/ 169333 h 169333"/>
                <a:gd name="connsiteX1" fmla="*/ 296333 w 609600"/>
                <a:gd name="connsiteY1" fmla="*/ 135466 h 169333"/>
                <a:gd name="connsiteX2" fmla="*/ 0 w 609600"/>
                <a:gd name="connsiteY2" fmla="*/ 0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09600" h="169333">
                  <a:moveTo>
                    <a:pt x="609600" y="169333"/>
                  </a:moveTo>
                  <a:cubicBezTo>
                    <a:pt x="503766" y="166510"/>
                    <a:pt x="397933" y="163688"/>
                    <a:pt x="296333" y="135466"/>
                  </a:cubicBezTo>
                  <a:cubicBezTo>
                    <a:pt x="194733" y="107244"/>
                    <a:pt x="97366" y="53622"/>
                    <a:pt x="0" y="0"/>
                  </a:cubicBezTo>
                </a:path>
              </a:pathLst>
            </a:cu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3841750" y="2171700"/>
              <a:ext cx="931863" cy="1820863"/>
            </a:xfrm>
            <a:custGeom>
              <a:avLst/>
              <a:gdLst>
                <a:gd name="connsiteX0" fmla="*/ 0 w 931334"/>
                <a:gd name="connsiteY0" fmla="*/ 0 h 1820333"/>
                <a:gd name="connsiteX1" fmla="*/ 313267 w 931334"/>
                <a:gd name="connsiteY1" fmla="*/ 186266 h 1820333"/>
                <a:gd name="connsiteX2" fmla="*/ 719667 w 931334"/>
                <a:gd name="connsiteY2" fmla="*/ 592666 h 1820333"/>
                <a:gd name="connsiteX3" fmla="*/ 931334 w 931334"/>
                <a:gd name="connsiteY3" fmla="*/ 1820333 h 182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334" h="1820333">
                  <a:moveTo>
                    <a:pt x="0" y="0"/>
                  </a:moveTo>
                  <a:cubicBezTo>
                    <a:pt x="96661" y="43744"/>
                    <a:pt x="193323" y="87488"/>
                    <a:pt x="313267" y="186266"/>
                  </a:cubicBezTo>
                  <a:cubicBezTo>
                    <a:pt x="433212" y="285044"/>
                    <a:pt x="616656" y="320322"/>
                    <a:pt x="719667" y="592666"/>
                  </a:cubicBezTo>
                  <a:cubicBezTo>
                    <a:pt x="822678" y="865010"/>
                    <a:pt x="931334" y="1820333"/>
                    <a:pt x="931334" y="1820333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179763" y="207963"/>
              <a:ext cx="2459037" cy="558800"/>
            </a:xfrm>
            <a:prstGeom prst="rect">
              <a:avLst/>
            </a:prstGeom>
            <a:solidFill>
              <a:srgbClr val="FF3200">
                <a:alpha val="2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629275" y="217488"/>
              <a:ext cx="3514725" cy="544512"/>
            </a:xfrm>
            <a:prstGeom prst="rect">
              <a:avLst/>
            </a:prstGeom>
            <a:solidFill>
              <a:srgbClr val="4F0000">
                <a:alpha val="2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sp>
          <p:nvSpPr>
            <p:cNvPr id="16448" name="TextBox 13"/>
            <p:cNvSpPr txBox="1">
              <a:spLocks noChangeArrowheads="1"/>
            </p:cNvSpPr>
            <p:nvPr/>
          </p:nvSpPr>
          <p:spPr bwMode="auto">
            <a:xfrm>
              <a:off x="3800475" y="158750"/>
              <a:ext cx="142081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charset="0"/>
                </a:rPr>
                <a:t>Open canopy</a:t>
              </a:r>
            </a:p>
            <a:p>
              <a:pPr algn="ctr"/>
              <a:r>
                <a:rPr lang="en-US">
                  <a:latin typeface="Calibri" charset="0"/>
                </a:rPr>
                <a:t>R:FR&gt;1</a:t>
              </a:r>
            </a:p>
          </p:txBody>
        </p:sp>
        <p:sp>
          <p:nvSpPr>
            <p:cNvPr id="16449" name="TextBox 14"/>
            <p:cNvSpPr txBox="1">
              <a:spLocks noChangeArrowheads="1"/>
            </p:cNvSpPr>
            <p:nvPr/>
          </p:nvSpPr>
          <p:spPr bwMode="auto">
            <a:xfrm>
              <a:off x="7000875" y="158750"/>
              <a:ext cx="83502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Calibri" charset="0"/>
                </a:rPr>
                <a:t>Shade</a:t>
              </a:r>
            </a:p>
            <a:p>
              <a:pPr algn="ctr"/>
              <a:r>
                <a:rPr lang="en-US" dirty="0">
                  <a:latin typeface="Calibri" charset="0"/>
                </a:rPr>
                <a:t>R:FR&lt;1</a:t>
              </a:r>
            </a:p>
          </p:txBody>
        </p:sp>
        <p:grpSp>
          <p:nvGrpSpPr>
            <p:cNvPr id="11" name="Group 169"/>
            <p:cNvGrpSpPr>
              <a:grpSpLocks/>
            </p:cNvGrpSpPr>
            <p:nvPr/>
          </p:nvGrpSpPr>
          <p:grpSpPr bwMode="auto">
            <a:xfrm rot="2422309">
              <a:off x="5041900" y="3357563"/>
              <a:ext cx="322263" cy="701675"/>
              <a:chOff x="728887" y="3245492"/>
              <a:chExt cx="321940" cy="701675"/>
            </a:xfrm>
          </p:grpSpPr>
          <p:sp>
            <p:nvSpPr>
              <p:cNvPr id="171" name="Freeform 170"/>
              <p:cNvSpPr/>
              <p:nvPr/>
            </p:nvSpPr>
            <p:spPr>
              <a:xfrm rot="3422933">
                <a:off x="557688" y="3458639"/>
                <a:ext cx="701675" cy="272776"/>
              </a:xfrm>
              <a:custGeom>
                <a:avLst/>
                <a:gdLst>
                  <a:gd name="connsiteX0" fmla="*/ 0 w 389467"/>
                  <a:gd name="connsiteY0" fmla="*/ 245534 h 248356"/>
                  <a:gd name="connsiteX1" fmla="*/ 25400 w 389467"/>
                  <a:gd name="connsiteY1" fmla="*/ 0 h 248356"/>
                  <a:gd name="connsiteX2" fmla="*/ 59267 w 389467"/>
                  <a:gd name="connsiteY2" fmla="*/ 245534 h 248356"/>
                  <a:gd name="connsiteX3" fmla="*/ 101600 w 389467"/>
                  <a:gd name="connsiteY3" fmla="*/ 0 h 248356"/>
                  <a:gd name="connsiteX4" fmla="*/ 127000 w 389467"/>
                  <a:gd name="connsiteY4" fmla="*/ 245534 h 248356"/>
                  <a:gd name="connsiteX5" fmla="*/ 160867 w 389467"/>
                  <a:gd name="connsiteY5" fmla="*/ 16934 h 248356"/>
                  <a:gd name="connsiteX6" fmla="*/ 186267 w 389467"/>
                  <a:gd name="connsiteY6" fmla="*/ 211667 h 248356"/>
                  <a:gd name="connsiteX7" fmla="*/ 220133 w 389467"/>
                  <a:gd name="connsiteY7" fmla="*/ 59267 h 248356"/>
                  <a:gd name="connsiteX8" fmla="*/ 262467 w 389467"/>
                  <a:gd name="connsiteY8" fmla="*/ 160867 h 248356"/>
                  <a:gd name="connsiteX9" fmla="*/ 304800 w 389467"/>
                  <a:gd name="connsiteY9" fmla="*/ 93134 h 248356"/>
                  <a:gd name="connsiteX10" fmla="*/ 347133 w 389467"/>
                  <a:gd name="connsiteY10" fmla="*/ 135467 h 248356"/>
                  <a:gd name="connsiteX11" fmla="*/ 389467 w 389467"/>
                  <a:gd name="connsiteY11" fmla="*/ 127000 h 24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9467" h="248356">
                    <a:moveTo>
                      <a:pt x="0" y="245534"/>
                    </a:moveTo>
                    <a:cubicBezTo>
                      <a:pt x="7761" y="122767"/>
                      <a:pt x="15522" y="0"/>
                      <a:pt x="25400" y="0"/>
                    </a:cubicBezTo>
                    <a:cubicBezTo>
                      <a:pt x="35278" y="0"/>
                      <a:pt x="46567" y="245534"/>
                      <a:pt x="59267" y="245534"/>
                    </a:cubicBezTo>
                    <a:cubicBezTo>
                      <a:pt x="71967" y="245534"/>
                      <a:pt x="90311" y="0"/>
                      <a:pt x="101600" y="0"/>
                    </a:cubicBezTo>
                    <a:cubicBezTo>
                      <a:pt x="112889" y="0"/>
                      <a:pt x="117122" y="242712"/>
                      <a:pt x="127000" y="245534"/>
                    </a:cubicBezTo>
                    <a:cubicBezTo>
                      <a:pt x="136878" y="248356"/>
                      <a:pt x="150989" y="22579"/>
                      <a:pt x="160867" y="16934"/>
                    </a:cubicBezTo>
                    <a:cubicBezTo>
                      <a:pt x="170745" y="11290"/>
                      <a:pt x="176389" y="204612"/>
                      <a:pt x="186267" y="211667"/>
                    </a:cubicBezTo>
                    <a:cubicBezTo>
                      <a:pt x="196145" y="218722"/>
                      <a:pt x="207433" y="67734"/>
                      <a:pt x="220133" y="59267"/>
                    </a:cubicBezTo>
                    <a:cubicBezTo>
                      <a:pt x="232833" y="50800"/>
                      <a:pt x="248356" y="155223"/>
                      <a:pt x="262467" y="160867"/>
                    </a:cubicBezTo>
                    <a:cubicBezTo>
                      <a:pt x="276578" y="166512"/>
                      <a:pt x="290689" y="97367"/>
                      <a:pt x="304800" y="93134"/>
                    </a:cubicBezTo>
                    <a:cubicBezTo>
                      <a:pt x="318911" y="88901"/>
                      <a:pt x="333022" y="129823"/>
                      <a:pt x="347133" y="135467"/>
                    </a:cubicBezTo>
                    <a:cubicBezTo>
                      <a:pt x="361244" y="141111"/>
                      <a:pt x="389467" y="127000"/>
                      <a:pt x="389467" y="127000"/>
                    </a:cubicBezTo>
                  </a:path>
                </a:pathLst>
              </a:custGeom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" name="Freeform 171"/>
              <p:cNvSpPr/>
              <p:nvPr/>
            </p:nvSpPr>
            <p:spPr>
              <a:xfrm rot="1116334">
                <a:off x="725155" y="3762792"/>
                <a:ext cx="242644" cy="155575"/>
              </a:xfrm>
              <a:custGeom>
                <a:avLst/>
                <a:gdLst>
                  <a:gd name="connsiteX0" fmla="*/ 0 w 389467"/>
                  <a:gd name="connsiteY0" fmla="*/ 245534 h 248356"/>
                  <a:gd name="connsiteX1" fmla="*/ 25400 w 389467"/>
                  <a:gd name="connsiteY1" fmla="*/ 0 h 248356"/>
                  <a:gd name="connsiteX2" fmla="*/ 59267 w 389467"/>
                  <a:gd name="connsiteY2" fmla="*/ 245534 h 248356"/>
                  <a:gd name="connsiteX3" fmla="*/ 101600 w 389467"/>
                  <a:gd name="connsiteY3" fmla="*/ 0 h 248356"/>
                  <a:gd name="connsiteX4" fmla="*/ 127000 w 389467"/>
                  <a:gd name="connsiteY4" fmla="*/ 245534 h 248356"/>
                  <a:gd name="connsiteX5" fmla="*/ 160867 w 389467"/>
                  <a:gd name="connsiteY5" fmla="*/ 16934 h 248356"/>
                  <a:gd name="connsiteX6" fmla="*/ 186267 w 389467"/>
                  <a:gd name="connsiteY6" fmla="*/ 211667 h 248356"/>
                  <a:gd name="connsiteX7" fmla="*/ 220133 w 389467"/>
                  <a:gd name="connsiteY7" fmla="*/ 59267 h 248356"/>
                  <a:gd name="connsiteX8" fmla="*/ 262467 w 389467"/>
                  <a:gd name="connsiteY8" fmla="*/ 160867 h 248356"/>
                  <a:gd name="connsiteX9" fmla="*/ 304800 w 389467"/>
                  <a:gd name="connsiteY9" fmla="*/ 93134 h 248356"/>
                  <a:gd name="connsiteX10" fmla="*/ 347133 w 389467"/>
                  <a:gd name="connsiteY10" fmla="*/ 135467 h 248356"/>
                  <a:gd name="connsiteX11" fmla="*/ 389467 w 389467"/>
                  <a:gd name="connsiteY11" fmla="*/ 127000 h 24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9467" h="248356">
                    <a:moveTo>
                      <a:pt x="0" y="245534"/>
                    </a:moveTo>
                    <a:cubicBezTo>
                      <a:pt x="7761" y="122767"/>
                      <a:pt x="15522" y="0"/>
                      <a:pt x="25400" y="0"/>
                    </a:cubicBezTo>
                    <a:cubicBezTo>
                      <a:pt x="35278" y="0"/>
                      <a:pt x="46567" y="245534"/>
                      <a:pt x="59267" y="245534"/>
                    </a:cubicBezTo>
                    <a:cubicBezTo>
                      <a:pt x="71967" y="245534"/>
                      <a:pt x="90311" y="0"/>
                      <a:pt x="101600" y="0"/>
                    </a:cubicBezTo>
                    <a:cubicBezTo>
                      <a:pt x="112889" y="0"/>
                      <a:pt x="117122" y="242712"/>
                      <a:pt x="127000" y="245534"/>
                    </a:cubicBezTo>
                    <a:cubicBezTo>
                      <a:pt x="136878" y="248356"/>
                      <a:pt x="150989" y="22579"/>
                      <a:pt x="160867" y="16934"/>
                    </a:cubicBezTo>
                    <a:cubicBezTo>
                      <a:pt x="170745" y="11290"/>
                      <a:pt x="176389" y="204612"/>
                      <a:pt x="186267" y="211667"/>
                    </a:cubicBezTo>
                    <a:cubicBezTo>
                      <a:pt x="196145" y="218722"/>
                      <a:pt x="207433" y="67734"/>
                      <a:pt x="220133" y="59267"/>
                    </a:cubicBezTo>
                    <a:cubicBezTo>
                      <a:pt x="232833" y="50800"/>
                      <a:pt x="248356" y="155223"/>
                      <a:pt x="262467" y="160867"/>
                    </a:cubicBezTo>
                    <a:cubicBezTo>
                      <a:pt x="276578" y="166512"/>
                      <a:pt x="290689" y="97367"/>
                      <a:pt x="304800" y="93134"/>
                    </a:cubicBezTo>
                    <a:cubicBezTo>
                      <a:pt x="318911" y="88901"/>
                      <a:pt x="333022" y="129823"/>
                      <a:pt x="347133" y="135467"/>
                    </a:cubicBezTo>
                    <a:cubicBezTo>
                      <a:pt x="361244" y="141111"/>
                      <a:pt x="389467" y="127000"/>
                      <a:pt x="389467" y="127000"/>
                    </a:cubicBezTo>
                  </a:path>
                </a:pathLst>
              </a:custGeom>
              <a:ln w="12700" cap="flat" cmpd="sng" algn="ctr">
                <a:solidFill>
                  <a:srgbClr val="99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2" name="Group 172"/>
            <p:cNvGrpSpPr>
              <a:grpSpLocks/>
            </p:cNvGrpSpPr>
            <p:nvPr/>
          </p:nvGrpSpPr>
          <p:grpSpPr bwMode="auto">
            <a:xfrm rot="3759726">
              <a:off x="5698332" y="4512468"/>
              <a:ext cx="400050" cy="315913"/>
              <a:chOff x="982203" y="974792"/>
              <a:chExt cx="401111" cy="317040"/>
            </a:xfrm>
          </p:grpSpPr>
          <p:sp>
            <p:nvSpPr>
              <p:cNvPr id="174" name="Freeform 173"/>
              <p:cNvSpPr/>
              <p:nvPr/>
            </p:nvSpPr>
            <p:spPr>
              <a:xfrm rot="3422933">
                <a:off x="1208850" y="1041361"/>
                <a:ext cx="242161" cy="106645"/>
              </a:xfrm>
              <a:custGeom>
                <a:avLst/>
                <a:gdLst>
                  <a:gd name="connsiteX0" fmla="*/ 0 w 389467"/>
                  <a:gd name="connsiteY0" fmla="*/ 245534 h 248356"/>
                  <a:gd name="connsiteX1" fmla="*/ 25400 w 389467"/>
                  <a:gd name="connsiteY1" fmla="*/ 0 h 248356"/>
                  <a:gd name="connsiteX2" fmla="*/ 59267 w 389467"/>
                  <a:gd name="connsiteY2" fmla="*/ 245534 h 248356"/>
                  <a:gd name="connsiteX3" fmla="*/ 101600 w 389467"/>
                  <a:gd name="connsiteY3" fmla="*/ 0 h 248356"/>
                  <a:gd name="connsiteX4" fmla="*/ 127000 w 389467"/>
                  <a:gd name="connsiteY4" fmla="*/ 245534 h 248356"/>
                  <a:gd name="connsiteX5" fmla="*/ 160867 w 389467"/>
                  <a:gd name="connsiteY5" fmla="*/ 16934 h 248356"/>
                  <a:gd name="connsiteX6" fmla="*/ 186267 w 389467"/>
                  <a:gd name="connsiteY6" fmla="*/ 211667 h 248356"/>
                  <a:gd name="connsiteX7" fmla="*/ 220133 w 389467"/>
                  <a:gd name="connsiteY7" fmla="*/ 59267 h 248356"/>
                  <a:gd name="connsiteX8" fmla="*/ 262467 w 389467"/>
                  <a:gd name="connsiteY8" fmla="*/ 160867 h 248356"/>
                  <a:gd name="connsiteX9" fmla="*/ 304800 w 389467"/>
                  <a:gd name="connsiteY9" fmla="*/ 93134 h 248356"/>
                  <a:gd name="connsiteX10" fmla="*/ 347133 w 389467"/>
                  <a:gd name="connsiteY10" fmla="*/ 135467 h 248356"/>
                  <a:gd name="connsiteX11" fmla="*/ 389467 w 389467"/>
                  <a:gd name="connsiteY11" fmla="*/ 127000 h 24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9467" h="248356">
                    <a:moveTo>
                      <a:pt x="0" y="245534"/>
                    </a:moveTo>
                    <a:cubicBezTo>
                      <a:pt x="7761" y="122767"/>
                      <a:pt x="15522" y="0"/>
                      <a:pt x="25400" y="0"/>
                    </a:cubicBezTo>
                    <a:cubicBezTo>
                      <a:pt x="35278" y="0"/>
                      <a:pt x="46567" y="245534"/>
                      <a:pt x="59267" y="245534"/>
                    </a:cubicBezTo>
                    <a:cubicBezTo>
                      <a:pt x="71967" y="245534"/>
                      <a:pt x="90311" y="0"/>
                      <a:pt x="101600" y="0"/>
                    </a:cubicBezTo>
                    <a:cubicBezTo>
                      <a:pt x="112889" y="0"/>
                      <a:pt x="117122" y="242712"/>
                      <a:pt x="127000" y="245534"/>
                    </a:cubicBezTo>
                    <a:cubicBezTo>
                      <a:pt x="136878" y="248356"/>
                      <a:pt x="150989" y="22579"/>
                      <a:pt x="160867" y="16934"/>
                    </a:cubicBezTo>
                    <a:cubicBezTo>
                      <a:pt x="170745" y="11290"/>
                      <a:pt x="176389" y="204612"/>
                      <a:pt x="186267" y="211667"/>
                    </a:cubicBezTo>
                    <a:cubicBezTo>
                      <a:pt x="196145" y="218722"/>
                      <a:pt x="207433" y="67734"/>
                      <a:pt x="220133" y="59267"/>
                    </a:cubicBezTo>
                    <a:cubicBezTo>
                      <a:pt x="232833" y="50800"/>
                      <a:pt x="248356" y="155223"/>
                      <a:pt x="262467" y="160867"/>
                    </a:cubicBezTo>
                    <a:cubicBezTo>
                      <a:pt x="276578" y="166512"/>
                      <a:pt x="290689" y="97367"/>
                      <a:pt x="304800" y="93134"/>
                    </a:cubicBezTo>
                    <a:cubicBezTo>
                      <a:pt x="318911" y="88901"/>
                      <a:pt x="333022" y="129823"/>
                      <a:pt x="347133" y="135467"/>
                    </a:cubicBezTo>
                    <a:cubicBezTo>
                      <a:pt x="361244" y="141111"/>
                      <a:pt x="389467" y="127000"/>
                      <a:pt x="389467" y="127000"/>
                    </a:cubicBezTo>
                  </a:path>
                </a:pathLst>
              </a:custGeom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" name="Freeform 174"/>
              <p:cNvSpPr/>
              <p:nvPr/>
            </p:nvSpPr>
            <p:spPr>
              <a:xfrm rot="1116334">
                <a:off x="980840" y="1031040"/>
                <a:ext cx="386785" cy="254906"/>
              </a:xfrm>
              <a:custGeom>
                <a:avLst/>
                <a:gdLst>
                  <a:gd name="connsiteX0" fmla="*/ 0 w 389467"/>
                  <a:gd name="connsiteY0" fmla="*/ 245534 h 248356"/>
                  <a:gd name="connsiteX1" fmla="*/ 25400 w 389467"/>
                  <a:gd name="connsiteY1" fmla="*/ 0 h 248356"/>
                  <a:gd name="connsiteX2" fmla="*/ 59267 w 389467"/>
                  <a:gd name="connsiteY2" fmla="*/ 245534 h 248356"/>
                  <a:gd name="connsiteX3" fmla="*/ 101600 w 389467"/>
                  <a:gd name="connsiteY3" fmla="*/ 0 h 248356"/>
                  <a:gd name="connsiteX4" fmla="*/ 127000 w 389467"/>
                  <a:gd name="connsiteY4" fmla="*/ 245534 h 248356"/>
                  <a:gd name="connsiteX5" fmla="*/ 160867 w 389467"/>
                  <a:gd name="connsiteY5" fmla="*/ 16934 h 248356"/>
                  <a:gd name="connsiteX6" fmla="*/ 186267 w 389467"/>
                  <a:gd name="connsiteY6" fmla="*/ 211667 h 248356"/>
                  <a:gd name="connsiteX7" fmla="*/ 220133 w 389467"/>
                  <a:gd name="connsiteY7" fmla="*/ 59267 h 248356"/>
                  <a:gd name="connsiteX8" fmla="*/ 262467 w 389467"/>
                  <a:gd name="connsiteY8" fmla="*/ 160867 h 248356"/>
                  <a:gd name="connsiteX9" fmla="*/ 304800 w 389467"/>
                  <a:gd name="connsiteY9" fmla="*/ 93134 h 248356"/>
                  <a:gd name="connsiteX10" fmla="*/ 347133 w 389467"/>
                  <a:gd name="connsiteY10" fmla="*/ 135467 h 248356"/>
                  <a:gd name="connsiteX11" fmla="*/ 389467 w 389467"/>
                  <a:gd name="connsiteY11" fmla="*/ 127000 h 24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9467" h="248356">
                    <a:moveTo>
                      <a:pt x="0" y="245534"/>
                    </a:moveTo>
                    <a:cubicBezTo>
                      <a:pt x="7761" y="122767"/>
                      <a:pt x="15522" y="0"/>
                      <a:pt x="25400" y="0"/>
                    </a:cubicBezTo>
                    <a:cubicBezTo>
                      <a:pt x="35278" y="0"/>
                      <a:pt x="46567" y="245534"/>
                      <a:pt x="59267" y="245534"/>
                    </a:cubicBezTo>
                    <a:cubicBezTo>
                      <a:pt x="71967" y="245534"/>
                      <a:pt x="90311" y="0"/>
                      <a:pt x="101600" y="0"/>
                    </a:cubicBezTo>
                    <a:cubicBezTo>
                      <a:pt x="112889" y="0"/>
                      <a:pt x="117122" y="242712"/>
                      <a:pt x="127000" y="245534"/>
                    </a:cubicBezTo>
                    <a:cubicBezTo>
                      <a:pt x="136878" y="248356"/>
                      <a:pt x="150989" y="22579"/>
                      <a:pt x="160867" y="16934"/>
                    </a:cubicBezTo>
                    <a:cubicBezTo>
                      <a:pt x="170745" y="11290"/>
                      <a:pt x="176389" y="204612"/>
                      <a:pt x="186267" y="211667"/>
                    </a:cubicBezTo>
                    <a:cubicBezTo>
                      <a:pt x="196145" y="218722"/>
                      <a:pt x="207433" y="67734"/>
                      <a:pt x="220133" y="59267"/>
                    </a:cubicBezTo>
                    <a:cubicBezTo>
                      <a:pt x="232833" y="50800"/>
                      <a:pt x="248356" y="155223"/>
                      <a:pt x="262467" y="160867"/>
                    </a:cubicBezTo>
                    <a:cubicBezTo>
                      <a:pt x="276578" y="166512"/>
                      <a:pt x="290689" y="97367"/>
                      <a:pt x="304800" y="93134"/>
                    </a:cubicBezTo>
                    <a:cubicBezTo>
                      <a:pt x="318911" y="88901"/>
                      <a:pt x="333022" y="129823"/>
                      <a:pt x="347133" y="135467"/>
                    </a:cubicBezTo>
                    <a:cubicBezTo>
                      <a:pt x="361244" y="141111"/>
                      <a:pt x="389467" y="127000"/>
                      <a:pt x="389467" y="127000"/>
                    </a:cubicBezTo>
                  </a:path>
                </a:pathLst>
              </a:custGeom>
              <a:ln w="28575" cap="flat" cmpd="sng" algn="ctr">
                <a:solidFill>
                  <a:srgbClr val="99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3" name="Group 175"/>
            <p:cNvGrpSpPr>
              <a:grpSpLocks/>
            </p:cNvGrpSpPr>
            <p:nvPr/>
          </p:nvGrpSpPr>
          <p:grpSpPr bwMode="auto">
            <a:xfrm rot="19634277" flipH="1">
              <a:off x="8143875" y="947738"/>
              <a:ext cx="401638" cy="317500"/>
              <a:chOff x="982203" y="974792"/>
              <a:chExt cx="401111" cy="317040"/>
            </a:xfrm>
          </p:grpSpPr>
          <p:sp>
            <p:nvSpPr>
              <p:cNvPr id="177" name="Freeform 176"/>
              <p:cNvSpPr/>
              <p:nvPr/>
            </p:nvSpPr>
            <p:spPr>
              <a:xfrm rot="3422933">
                <a:off x="1205549" y="1037463"/>
                <a:ext cx="242535" cy="106223"/>
              </a:xfrm>
              <a:custGeom>
                <a:avLst/>
                <a:gdLst>
                  <a:gd name="connsiteX0" fmla="*/ 0 w 389467"/>
                  <a:gd name="connsiteY0" fmla="*/ 245534 h 248356"/>
                  <a:gd name="connsiteX1" fmla="*/ 25400 w 389467"/>
                  <a:gd name="connsiteY1" fmla="*/ 0 h 248356"/>
                  <a:gd name="connsiteX2" fmla="*/ 59267 w 389467"/>
                  <a:gd name="connsiteY2" fmla="*/ 245534 h 248356"/>
                  <a:gd name="connsiteX3" fmla="*/ 101600 w 389467"/>
                  <a:gd name="connsiteY3" fmla="*/ 0 h 248356"/>
                  <a:gd name="connsiteX4" fmla="*/ 127000 w 389467"/>
                  <a:gd name="connsiteY4" fmla="*/ 245534 h 248356"/>
                  <a:gd name="connsiteX5" fmla="*/ 160867 w 389467"/>
                  <a:gd name="connsiteY5" fmla="*/ 16934 h 248356"/>
                  <a:gd name="connsiteX6" fmla="*/ 186267 w 389467"/>
                  <a:gd name="connsiteY6" fmla="*/ 211667 h 248356"/>
                  <a:gd name="connsiteX7" fmla="*/ 220133 w 389467"/>
                  <a:gd name="connsiteY7" fmla="*/ 59267 h 248356"/>
                  <a:gd name="connsiteX8" fmla="*/ 262467 w 389467"/>
                  <a:gd name="connsiteY8" fmla="*/ 160867 h 248356"/>
                  <a:gd name="connsiteX9" fmla="*/ 304800 w 389467"/>
                  <a:gd name="connsiteY9" fmla="*/ 93134 h 248356"/>
                  <a:gd name="connsiteX10" fmla="*/ 347133 w 389467"/>
                  <a:gd name="connsiteY10" fmla="*/ 135467 h 248356"/>
                  <a:gd name="connsiteX11" fmla="*/ 389467 w 389467"/>
                  <a:gd name="connsiteY11" fmla="*/ 127000 h 24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9467" h="248356">
                    <a:moveTo>
                      <a:pt x="0" y="245534"/>
                    </a:moveTo>
                    <a:cubicBezTo>
                      <a:pt x="7761" y="122767"/>
                      <a:pt x="15522" y="0"/>
                      <a:pt x="25400" y="0"/>
                    </a:cubicBezTo>
                    <a:cubicBezTo>
                      <a:pt x="35278" y="0"/>
                      <a:pt x="46567" y="245534"/>
                      <a:pt x="59267" y="245534"/>
                    </a:cubicBezTo>
                    <a:cubicBezTo>
                      <a:pt x="71967" y="245534"/>
                      <a:pt x="90311" y="0"/>
                      <a:pt x="101600" y="0"/>
                    </a:cubicBezTo>
                    <a:cubicBezTo>
                      <a:pt x="112889" y="0"/>
                      <a:pt x="117122" y="242712"/>
                      <a:pt x="127000" y="245534"/>
                    </a:cubicBezTo>
                    <a:cubicBezTo>
                      <a:pt x="136878" y="248356"/>
                      <a:pt x="150989" y="22579"/>
                      <a:pt x="160867" y="16934"/>
                    </a:cubicBezTo>
                    <a:cubicBezTo>
                      <a:pt x="170745" y="11290"/>
                      <a:pt x="176389" y="204612"/>
                      <a:pt x="186267" y="211667"/>
                    </a:cubicBezTo>
                    <a:cubicBezTo>
                      <a:pt x="196145" y="218722"/>
                      <a:pt x="207433" y="67734"/>
                      <a:pt x="220133" y="59267"/>
                    </a:cubicBezTo>
                    <a:cubicBezTo>
                      <a:pt x="232833" y="50800"/>
                      <a:pt x="248356" y="155223"/>
                      <a:pt x="262467" y="160867"/>
                    </a:cubicBezTo>
                    <a:cubicBezTo>
                      <a:pt x="276578" y="166512"/>
                      <a:pt x="290689" y="97367"/>
                      <a:pt x="304800" y="93134"/>
                    </a:cubicBezTo>
                    <a:cubicBezTo>
                      <a:pt x="318911" y="88901"/>
                      <a:pt x="333022" y="129823"/>
                      <a:pt x="347133" y="135467"/>
                    </a:cubicBezTo>
                    <a:cubicBezTo>
                      <a:pt x="361244" y="141111"/>
                      <a:pt x="389467" y="127000"/>
                      <a:pt x="389467" y="127000"/>
                    </a:cubicBezTo>
                  </a:path>
                </a:pathLst>
              </a:custGeom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" name="Freeform 177"/>
              <p:cNvSpPr/>
              <p:nvPr/>
            </p:nvSpPr>
            <p:spPr>
              <a:xfrm rot="1116334">
                <a:off x="982684" y="1036375"/>
                <a:ext cx="386842" cy="255218"/>
              </a:xfrm>
              <a:custGeom>
                <a:avLst/>
                <a:gdLst>
                  <a:gd name="connsiteX0" fmla="*/ 0 w 389467"/>
                  <a:gd name="connsiteY0" fmla="*/ 245534 h 248356"/>
                  <a:gd name="connsiteX1" fmla="*/ 25400 w 389467"/>
                  <a:gd name="connsiteY1" fmla="*/ 0 h 248356"/>
                  <a:gd name="connsiteX2" fmla="*/ 59267 w 389467"/>
                  <a:gd name="connsiteY2" fmla="*/ 245534 h 248356"/>
                  <a:gd name="connsiteX3" fmla="*/ 101600 w 389467"/>
                  <a:gd name="connsiteY3" fmla="*/ 0 h 248356"/>
                  <a:gd name="connsiteX4" fmla="*/ 127000 w 389467"/>
                  <a:gd name="connsiteY4" fmla="*/ 245534 h 248356"/>
                  <a:gd name="connsiteX5" fmla="*/ 160867 w 389467"/>
                  <a:gd name="connsiteY5" fmla="*/ 16934 h 248356"/>
                  <a:gd name="connsiteX6" fmla="*/ 186267 w 389467"/>
                  <a:gd name="connsiteY6" fmla="*/ 211667 h 248356"/>
                  <a:gd name="connsiteX7" fmla="*/ 220133 w 389467"/>
                  <a:gd name="connsiteY7" fmla="*/ 59267 h 248356"/>
                  <a:gd name="connsiteX8" fmla="*/ 262467 w 389467"/>
                  <a:gd name="connsiteY8" fmla="*/ 160867 h 248356"/>
                  <a:gd name="connsiteX9" fmla="*/ 304800 w 389467"/>
                  <a:gd name="connsiteY9" fmla="*/ 93134 h 248356"/>
                  <a:gd name="connsiteX10" fmla="*/ 347133 w 389467"/>
                  <a:gd name="connsiteY10" fmla="*/ 135467 h 248356"/>
                  <a:gd name="connsiteX11" fmla="*/ 389467 w 389467"/>
                  <a:gd name="connsiteY11" fmla="*/ 127000 h 248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9467" h="248356">
                    <a:moveTo>
                      <a:pt x="0" y="245534"/>
                    </a:moveTo>
                    <a:cubicBezTo>
                      <a:pt x="7761" y="122767"/>
                      <a:pt x="15522" y="0"/>
                      <a:pt x="25400" y="0"/>
                    </a:cubicBezTo>
                    <a:cubicBezTo>
                      <a:pt x="35278" y="0"/>
                      <a:pt x="46567" y="245534"/>
                      <a:pt x="59267" y="245534"/>
                    </a:cubicBezTo>
                    <a:cubicBezTo>
                      <a:pt x="71967" y="245534"/>
                      <a:pt x="90311" y="0"/>
                      <a:pt x="101600" y="0"/>
                    </a:cubicBezTo>
                    <a:cubicBezTo>
                      <a:pt x="112889" y="0"/>
                      <a:pt x="117122" y="242712"/>
                      <a:pt x="127000" y="245534"/>
                    </a:cubicBezTo>
                    <a:cubicBezTo>
                      <a:pt x="136878" y="248356"/>
                      <a:pt x="150989" y="22579"/>
                      <a:pt x="160867" y="16934"/>
                    </a:cubicBezTo>
                    <a:cubicBezTo>
                      <a:pt x="170745" y="11290"/>
                      <a:pt x="176389" y="204612"/>
                      <a:pt x="186267" y="211667"/>
                    </a:cubicBezTo>
                    <a:cubicBezTo>
                      <a:pt x="196145" y="218722"/>
                      <a:pt x="207433" y="67734"/>
                      <a:pt x="220133" y="59267"/>
                    </a:cubicBezTo>
                    <a:cubicBezTo>
                      <a:pt x="232833" y="50800"/>
                      <a:pt x="248356" y="155223"/>
                      <a:pt x="262467" y="160867"/>
                    </a:cubicBezTo>
                    <a:cubicBezTo>
                      <a:pt x="276578" y="166512"/>
                      <a:pt x="290689" y="97367"/>
                      <a:pt x="304800" y="93134"/>
                    </a:cubicBezTo>
                    <a:cubicBezTo>
                      <a:pt x="318911" y="88901"/>
                      <a:pt x="333022" y="129823"/>
                      <a:pt x="347133" y="135467"/>
                    </a:cubicBezTo>
                    <a:cubicBezTo>
                      <a:pt x="361244" y="141111"/>
                      <a:pt x="389467" y="127000"/>
                      <a:pt x="389467" y="127000"/>
                    </a:cubicBezTo>
                  </a:path>
                </a:pathLst>
              </a:custGeom>
              <a:ln w="28575" cap="flat" cmpd="sng" algn="ctr">
                <a:solidFill>
                  <a:srgbClr val="99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4" name="Group 186"/>
            <p:cNvGrpSpPr/>
            <p:nvPr/>
          </p:nvGrpSpPr>
          <p:grpSpPr>
            <a:xfrm rot="4011071">
              <a:off x="4957171" y="5496416"/>
              <a:ext cx="161260" cy="243834"/>
              <a:chOff x="2087590" y="3776133"/>
              <a:chExt cx="655610" cy="1126501"/>
            </a:xfrm>
            <a:solidFill>
              <a:schemeClr val="bg1">
                <a:lumMod val="65000"/>
              </a:schemeClr>
            </a:solidFill>
            <a:effectLst/>
          </p:grpSpPr>
          <p:sp>
            <p:nvSpPr>
              <p:cNvPr id="188" name="Oval 187"/>
              <p:cNvSpPr/>
              <p:nvPr/>
            </p:nvSpPr>
            <p:spPr>
              <a:xfrm rot="20157664">
                <a:off x="2209800" y="3776133"/>
                <a:ext cx="533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" name="Can 188"/>
              <p:cNvSpPr/>
              <p:nvPr/>
            </p:nvSpPr>
            <p:spPr>
              <a:xfrm>
                <a:off x="2216574" y="3928533"/>
                <a:ext cx="377613" cy="822960"/>
              </a:xfrm>
              <a:prstGeom prst="ca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0" name="Oval 189"/>
              <p:cNvSpPr/>
              <p:nvPr/>
            </p:nvSpPr>
            <p:spPr>
              <a:xfrm rot="20157664">
                <a:off x="2087590" y="4750234"/>
                <a:ext cx="533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5" name="Group 190"/>
            <p:cNvGrpSpPr/>
            <p:nvPr/>
          </p:nvGrpSpPr>
          <p:grpSpPr>
            <a:xfrm rot="4011071">
              <a:off x="6523151" y="5179225"/>
              <a:ext cx="161260" cy="243834"/>
              <a:chOff x="2087590" y="3776133"/>
              <a:chExt cx="655610" cy="1126501"/>
            </a:xfrm>
            <a:solidFill>
              <a:srgbClr val="A6A6A6"/>
            </a:solidFill>
            <a:effectLst/>
          </p:grpSpPr>
          <p:sp>
            <p:nvSpPr>
              <p:cNvPr id="192" name="Oval 191"/>
              <p:cNvSpPr/>
              <p:nvPr/>
            </p:nvSpPr>
            <p:spPr>
              <a:xfrm rot="20157664">
                <a:off x="2209800" y="3776133"/>
                <a:ext cx="533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" name="Can 192"/>
              <p:cNvSpPr/>
              <p:nvPr/>
            </p:nvSpPr>
            <p:spPr>
              <a:xfrm>
                <a:off x="2216574" y="3928533"/>
                <a:ext cx="377613" cy="822960"/>
              </a:xfrm>
              <a:prstGeom prst="ca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4" name="Oval 193"/>
              <p:cNvSpPr/>
              <p:nvPr/>
            </p:nvSpPr>
            <p:spPr>
              <a:xfrm rot="20157664">
                <a:off x="2087590" y="4750234"/>
                <a:ext cx="533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196" name="Straight Arrow Connector 195"/>
            <p:cNvCxnSpPr/>
            <p:nvPr/>
          </p:nvCxnSpPr>
          <p:spPr>
            <a:xfrm rot="16200000" flipH="1">
              <a:off x="6357144" y="5037931"/>
              <a:ext cx="173038" cy="219075"/>
            </a:xfrm>
            <a:prstGeom prst="straightConnector1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Freeform 197"/>
            <p:cNvSpPr/>
            <p:nvPr/>
          </p:nvSpPr>
          <p:spPr>
            <a:xfrm>
              <a:off x="5207000" y="5397500"/>
              <a:ext cx="207963" cy="203200"/>
            </a:xfrm>
            <a:custGeom>
              <a:avLst/>
              <a:gdLst>
                <a:gd name="connsiteX0" fmla="*/ 184150 w 208492"/>
                <a:gd name="connsiteY0" fmla="*/ 0 h 203200"/>
                <a:gd name="connsiteX1" fmla="*/ 177800 w 208492"/>
                <a:gd name="connsiteY1" fmla="*/ 139700 h 203200"/>
                <a:gd name="connsiteX2" fmla="*/ 0 w 208492"/>
                <a:gd name="connsiteY2" fmla="*/ 20320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492" h="203200">
                  <a:moveTo>
                    <a:pt x="184150" y="0"/>
                  </a:moveTo>
                  <a:cubicBezTo>
                    <a:pt x="196321" y="52916"/>
                    <a:pt x="208492" y="105833"/>
                    <a:pt x="177800" y="139700"/>
                  </a:cubicBezTo>
                  <a:cubicBezTo>
                    <a:pt x="147108" y="173567"/>
                    <a:pt x="73554" y="188383"/>
                    <a:pt x="0" y="203200"/>
                  </a:cubicBezTo>
                </a:path>
              </a:pathLst>
            </a:custGeom>
            <a:ln>
              <a:solidFill>
                <a:srgbClr val="FF66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grpSp>
          <p:nvGrpSpPr>
            <p:cNvPr id="16" name="Group 198"/>
            <p:cNvGrpSpPr/>
            <p:nvPr/>
          </p:nvGrpSpPr>
          <p:grpSpPr>
            <a:xfrm rot="4011071">
              <a:off x="5930569" y="6445183"/>
              <a:ext cx="161260" cy="243834"/>
              <a:chOff x="2087590" y="3776133"/>
              <a:chExt cx="655610" cy="1126501"/>
            </a:xfrm>
            <a:solidFill>
              <a:srgbClr val="A6A6A6"/>
            </a:solidFill>
          </p:grpSpPr>
          <p:sp>
            <p:nvSpPr>
              <p:cNvPr id="200" name="Oval 199"/>
              <p:cNvSpPr/>
              <p:nvPr/>
            </p:nvSpPr>
            <p:spPr>
              <a:xfrm rot="20157664">
                <a:off x="2209800" y="3776133"/>
                <a:ext cx="533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" name="Can 200"/>
              <p:cNvSpPr/>
              <p:nvPr/>
            </p:nvSpPr>
            <p:spPr>
              <a:xfrm>
                <a:off x="2216574" y="3928533"/>
                <a:ext cx="377613" cy="822960"/>
              </a:xfrm>
              <a:prstGeom prst="ca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02" name="Oval 201"/>
              <p:cNvSpPr/>
              <p:nvPr/>
            </p:nvSpPr>
            <p:spPr>
              <a:xfrm rot="20157664">
                <a:off x="2087590" y="4750234"/>
                <a:ext cx="533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6460" name="Text Box 48"/>
            <p:cNvSpPr txBox="1">
              <a:spLocks noChangeArrowheads="1"/>
            </p:cNvSpPr>
            <p:nvPr/>
          </p:nvSpPr>
          <p:spPr bwMode="auto">
            <a:xfrm>
              <a:off x="6121400" y="6429375"/>
              <a:ext cx="26320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Calibri" charset="0"/>
                  <a:ea typeface="Arial" charset="0"/>
                  <a:cs typeface="Arial" charset="0"/>
                </a:rPr>
                <a:t>26S proteasome-regulated degradation</a:t>
              </a: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0" y="6385562"/>
            <a:ext cx="2604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 : Yvon Jaillais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-349992" y="559277"/>
            <a:ext cx="41058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Shade avoidance pathway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2011-08-24T13:38:22Z</dcterms:created>
  <dcterms:modified xsi:type="dcterms:W3CDTF">2011-08-24T13:38:34Z</dcterms:modified>
</cp:coreProperties>
</file>